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Lst>
  <p:sldSz cx="18288000" cy="10287000"/>
  <p:notesSz cx="6858000" cy="9144000"/>
  <p:embeddedFontLst>
    <p:embeddedFont>
      <p:font typeface="Canva Sans" panose="020B0503030501040103" pitchFamily="34" charset="0"/>
      <p:regular r:id="rId9"/>
    </p:embeddedFont>
    <p:embeddedFont>
      <p:font typeface="Canva Sans Bold" panose="020B0803030501040103" pitchFamily="34" charset="0"/>
      <p:regular r:id="rId10"/>
      <p:bold r:id="rId11"/>
    </p:embeddedFont>
    <p:embeddedFont>
      <p:font typeface="Canva Sans Medium" panose="020B0603030501040103" pitchFamily="34" charset="0"/>
      <p:regular r:id="rId1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autoAdjust="0"/>
    <p:restoredTop sz="94589" autoAdjust="0"/>
  </p:normalViewPr>
  <p:slideViewPr>
    <p:cSldViewPr>
      <p:cViewPr>
        <p:scale>
          <a:sx n="58" d="100"/>
          <a:sy n="58" d="100"/>
        </p:scale>
        <p:origin x="880" y="9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10/7/25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10/7/25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10/7/25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10/7/25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AF1FA"/>
        </a:solidFill>
        <a:effectLst/>
      </p:bgPr>
    </p:bg>
    <p:spTree>
      <p:nvGrpSpPr>
        <p:cNvPr id="1" name=""/>
        <p:cNvGrpSpPr/>
        <p:nvPr/>
      </p:nvGrpSpPr>
      <p:grpSpPr>
        <a:xfrm>
          <a:off x="0" y="0"/>
          <a:ext cx="0" cy="0"/>
          <a:chOff x="0" y="0"/>
          <a:chExt cx="0" cy="0"/>
        </a:xfrm>
      </p:grpSpPr>
      <p:sp>
        <p:nvSpPr>
          <p:cNvPr id="2" name="Freeform 2"/>
          <p:cNvSpPr/>
          <p:nvPr/>
        </p:nvSpPr>
        <p:spPr>
          <a:xfrm>
            <a:off x="0" y="-144780"/>
            <a:ext cx="18288000" cy="10576560"/>
          </a:xfrm>
          <a:custGeom>
            <a:avLst/>
            <a:gdLst/>
            <a:ahLst/>
            <a:cxnLst/>
            <a:rect l="l" t="t" r="r" b="b"/>
            <a:pathLst>
              <a:path w="18288000" h="10576560">
                <a:moveTo>
                  <a:pt x="0" y="0"/>
                </a:moveTo>
                <a:lnTo>
                  <a:pt x="18288000" y="0"/>
                </a:lnTo>
                <a:lnTo>
                  <a:pt x="18288000" y="10576560"/>
                </a:lnTo>
                <a:lnTo>
                  <a:pt x="0" y="10576560"/>
                </a:lnTo>
                <a:lnTo>
                  <a:pt x="0" y="0"/>
                </a:lnTo>
                <a:close/>
              </a:path>
            </a:pathLst>
          </a:custGeom>
          <a:blipFill>
            <a:blip r:embed="rId2"/>
            <a:stretch>
              <a:fillRect/>
            </a:stretch>
          </a:blipFill>
        </p:spPr>
        <p:txBody>
          <a:bodyPr/>
          <a:lstStyle/>
          <a:p>
            <a:endParaRPr lang="en-US"/>
          </a:p>
        </p:txBody>
      </p:sp>
      <p:sp>
        <p:nvSpPr>
          <p:cNvPr id="3" name="Freeform 3"/>
          <p:cNvSpPr/>
          <p:nvPr/>
        </p:nvSpPr>
        <p:spPr>
          <a:xfrm>
            <a:off x="3319693" y="8780236"/>
            <a:ext cx="3229408" cy="778918"/>
          </a:xfrm>
          <a:custGeom>
            <a:avLst/>
            <a:gdLst/>
            <a:ahLst/>
            <a:cxnLst/>
            <a:rect l="l" t="t" r="r" b="b"/>
            <a:pathLst>
              <a:path w="3229408" h="778918">
                <a:moveTo>
                  <a:pt x="0" y="0"/>
                </a:moveTo>
                <a:lnTo>
                  <a:pt x="3229408" y="0"/>
                </a:lnTo>
                <a:lnTo>
                  <a:pt x="3229408" y="778918"/>
                </a:lnTo>
                <a:lnTo>
                  <a:pt x="0" y="778918"/>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7620000" y="1485900"/>
            <a:ext cx="3262036" cy="398637"/>
          </a:xfrm>
          <a:prstGeom prst="rect">
            <a:avLst/>
          </a:prstGeom>
        </p:spPr>
        <p:txBody>
          <a:bodyPr wrap="square" lIns="0" tIns="0" rIns="0" bIns="0" rtlCol="0" anchor="t">
            <a:spAutoFit/>
          </a:bodyPr>
          <a:lstStyle/>
          <a:p>
            <a:pPr algn="ctr">
              <a:lnSpc>
                <a:spcPts val="3227"/>
              </a:lnSpc>
              <a:spcBef>
                <a:spcPct val="0"/>
              </a:spcBef>
            </a:pPr>
            <a:r>
              <a:rPr lang="en-US" sz="2305" b="1" dirty="0">
                <a:solidFill>
                  <a:srgbClr val="FFFFFF"/>
                </a:solidFill>
                <a:latin typeface="Canva Sans Medium"/>
                <a:ea typeface="Canva Sans Medium"/>
                <a:cs typeface="Canva Sans Medium"/>
                <a:sym typeface="Canva Sans Medium"/>
              </a:rPr>
              <a:t>19 au 25 </a:t>
            </a:r>
            <a:r>
              <a:rPr lang="en-US" sz="2305" b="1" dirty="0" err="1">
                <a:solidFill>
                  <a:srgbClr val="FFFFFF"/>
                </a:solidFill>
                <a:latin typeface="Canva Sans Medium"/>
                <a:ea typeface="Canva Sans Medium"/>
                <a:cs typeface="Canva Sans Medium"/>
                <a:sym typeface="Canva Sans Medium"/>
              </a:rPr>
              <a:t>octobre</a:t>
            </a:r>
            <a:r>
              <a:rPr lang="en-US" sz="2305" b="1" dirty="0">
                <a:solidFill>
                  <a:srgbClr val="FFFFFF"/>
                </a:solidFill>
                <a:latin typeface="Canva Sans Medium"/>
                <a:ea typeface="Canva Sans Medium"/>
                <a:cs typeface="Canva Sans Medium"/>
                <a:sym typeface="Canva Sans Medium"/>
              </a:rPr>
              <a:t> 2025</a:t>
            </a:r>
          </a:p>
        </p:txBody>
      </p:sp>
      <p:sp>
        <p:nvSpPr>
          <p:cNvPr id="5" name="TextBox 5"/>
          <p:cNvSpPr txBox="1"/>
          <p:nvPr/>
        </p:nvSpPr>
        <p:spPr>
          <a:xfrm>
            <a:off x="4366282" y="2470880"/>
            <a:ext cx="9555435" cy="1988822"/>
          </a:xfrm>
          <a:prstGeom prst="rect">
            <a:avLst/>
          </a:prstGeom>
        </p:spPr>
        <p:txBody>
          <a:bodyPr lIns="0" tIns="0" rIns="0" bIns="0" rtlCol="0" anchor="t">
            <a:spAutoFit/>
          </a:bodyPr>
          <a:lstStyle/>
          <a:p>
            <a:pPr algn="ctr">
              <a:lnSpc>
                <a:spcPts val="7979"/>
              </a:lnSpc>
            </a:pPr>
            <a:r>
              <a:rPr lang="en-US" sz="5699" b="1">
                <a:solidFill>
                  <a:srgbClr val="45C5DE"/>
                </a:solidFill>
                <a:latin typeface="Canva Sans Bold"/>
                <a:ea typeface="Canva Sans Bold"/>
                <a:cs typeface="Canva Sans Bold"/>
                <a:sym typeface="Canva Sans Bold"/>
              </a:rPr>
              <a:t>Semaine de sensibilisation </a:t>
            </a:r>
          </a:p>
          <a:p>
            <a:pPr algn="ctr">
              <a:lnSpc>
                <a:spcPts val="7979"/>
              </a:lnSpc>
              <a:spcBef>
                <a:spcPct val="0"/>
              </a:spcBef>
            </a:pPr>
            <a:r>
              <a:rPr lang="en-US" sz="5699" b="1">
                <a:solidFill>
                  <a:srgbClr val="194080"/>
                </a:solidFill>
                <a:latin typeface="Canva Sans Bold"/>
                <a:ea typeface="Canva Sans Bold"/>
                <a:cs typeface="Canva Sans Bold"/>
                <a:sym typeface="Canva Sans Bold"/>
              </a:rPr>
              <a:t>à la santé spirituelle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AF1FA"/>
        </a:solidFill>
        <a:effectLst/>
      </p:bgPr>
    </p:bg>
    <p:spTree>
      <p:nvGrpSpPr>
        <p:cNvPr id="1" name=""/>
        <p:cNvGrpSpPr/>
        <p:nvPr/>
      </p:nvGrpSpPr>
      <p:grpSpPr>
        <a:xfrm>
          <a:off x="0" y="0"/>
          <a:ext cx="0" cy="0"/>
          <a:chOff x="0" y="0"/>
          <a:chExt cx="0" cy="0"/>
        </a:xfrm>
      </p:grpSpPr>
      <p:sp>
        <p:nvSpPr>
          <p:cNvPr id="2" name="Freeform 2"/>
          <p:cNvSpPr/>
          <p:nvPr/>
        </p:nvSpPr>
        <p:spPr>
          <a:xfrm>
            <a:off x="1713540" y="8355625"/>
            <a:ext cx="4915184" cy="1185519"/>
          </a:xfrm>
          <a:custGeom>
            <a:avLst/>
            <a:gdLst/>
            <a:ahLst/>
            <a:cxnLst/>
            <a:rect l="l" t="t" r="r" b="b"/>
            <a:pathLst>
              <a:path w="4915184" h="1185519">
                <a:moveTo>
                  <a:pt x="0" y="0"/>
                </a:moveTo>
                <a:lnTo>
                  <a:pt x="4915184" y="0"/>
                </a:lnTo>
                <a:lnTo>
                  <a:pt x="4915184" y="1185519"/>
                </a:lnTo>
                <a:lnTo>
                  <a:pt x="0" y="1185519"/>
                </a:lnTo>
                <a:lnTo>
                  <a:pt x="0" y="0"/>
                </a:lnTo>
                <a:close/>
              </a:path>
            </a:pathLst>
          </a:custGeom>
          <a:blipFill>
            <a:blip r:embed="rId2"/>
            <a:stretch>
              <a:fillRect/>
            </a:stretch>
          </a:blipFill>
        </p:spPr>
        <p:txBody>
          <a:bodyPr/>
          <a:lstStyle/>
          <a:p>
            <a:endParaRPr lang="en-US"/>
          </a:p>
        </p:txBody>
      </p:sp>
      <p:grpSp>
        <p:nvGrpSpPr>
          <p:cNvPr id="3" name="Group 3"/>
          <p:cNvGrpSpPr/>
          <p:nvPr/>
        </p:nvGrpSpPr>
        <p:grpSpPr>
          <a:xfrm>
            <a:off x="8826101" y="904144"/>
            <a:ext cx="363644" cy="36364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C87C2"/>
            </a:solidFill>
          </p:spPr>
          <p:txBody>
            <a:bodyPr/>
            <a:lstStyle/>
            <a:p>
              <a:endParaRPr lang="en-US"/>
            </a:p>
          </p:txBody>
        </p:sp>
        <p:sp>
          <p:nvSpPr>
            <p:cNvPr id="5" name="TextBox 5"/>
            <p:cNvSpPr txBox="1"/>
            <p:nvPr/>
          </p:nvSpPr>
          <p:spPr>
            <a:xfrm>
              <a:off x="76200" y="38100"/>
              <a:ext cx="660400" cy="698500"/>
            </a:xfrm>
            <a:prstGeom prst="rect">
              <a:avLst/>
            </a:prstGeom>
          </p:spPr>
          <p:txBody>
            <a:bodyPr lIns="53191" tIns="53191" rIns="53191" bIns="53191" rtlCol="0" anchor="ctr"/>
            <a:lstStyle/>
            <a:p>
              <a:pPr algn="ctr">
                <a:lnSpc>
                  <a:spcPts val="2785"/>
                </a:lnSpc>
                <a:spcBef>
                  <a:spcPct val="0"/>
                </a:spcBef>
              </a:pPr>
              <a:endParaRPr/>
            </a:p>
          </p:txBody>
        </p:sp>
      </p:grpSp>
      <p:grpSp>
        <p:nvGrpSpPr>
          <p:cNvPr id="6" name="Group 6"/>
          <p:cNvGrpSpPr/>
          <p:nvPr/>
        </p:nvGrpSpPr>
        <p:grpSpPr>
          <a:xfrm>
            <a:off x="8826101" y="3111889"/>
            <a:ext cx="363644" cy="363644"/>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5ADDB"/>
            </a:solidFill>
          </p:spPr>
          <p:txBody>
            <a:bodyPr/>
            <a:lstStyle/>
            <a:p>
              <a:endParaRPr lang="en-US"/>
            </a:p>
          </p:txBody>
        </p:sp>
        <p:sp>
          <p:nvSpPr>
            <p:cNvPr id="8" name="TextBox 8"/>
            <p:cNvSpPr txBox="1"/>
            <p:nvPr/>
          </p:nvSpPr>
          <p:spPr>
            <a:xfrm>
              <a:off x="76200" y="38100"/>
              <a:ext cx="660400" cy="698500"/>
            </a:xfrm>
            <a:prstGeom prst="rect">
              <a:avLst/>
            </a:prstGeom>
          </p:spPr>
          <p:txBody>
            <a:bodyPr lIns="53191" tIns="53191" rIns="53191" bIns="53191" rtlCol="0" anchor="ctr"/>
            <a:lstStyle/>
            <a:p>
              <a:pPr algn="ctr">
                <a:lnSpc>
                  <a:spcPts val="2785"/>
                </a:lnSpc>
                <a:spcBef>
                  <a:spcPct val="0"/>
                </a:spcBef>
              </a:pPr>
              <a:endParaRPr/>
            </a:p>
          </p:txBody>
        </p:sp>
      </p:grpSp>
      <p:grpSp>
        <p:nvGrpSpPr>
          <p:cNvPr id="9" name="Group 9"/>
          <p:cNvGrpSpPr/>
          <p:nvPr/>
        </p:nvGrpSpPr>
        <p:grpSpPr>
          <a:xfrm>
            <a:off x="8826101" y="5319634"/>
            <a:ext cx="363644" cy="363644"/>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5C5DE"/>
            </a:solidFill>
          </p:spPr>
          <p:txBody>
            <a:bodyPr/>
            <a:lstStyle/>
            <a:p>
              <a:endParaRPr lang="en-US"/>
            </a:p>
          </p:txBody>
        </p:sp>
        <p:sp>
          <p:nvSpPr>
            <p:cNvPr id="11" name="TextBox 11"/>
            <p:cNvSpPr txBox="1"/>
            <p:nvPr/>
          </p:nvSpPr>
          <p:spPr>
            <a:xfrm>
              <a:off x="76200" y="38100"/>
              <a:ext cx="660400" cy="698500"/>
            </a:xfrm>
            <a:prstGeom prst="rect">
              <a:avLst/>
            </a:prstGeom>
          </p:spPr>
          <p:txBody>
            <a:bodyPr lIns="53191" tIns="53191" rIns="53191" bIns="53191" rtlCol="0" anchor="ctr"/>
            <a:lstStyle/>
            <a:p>
              <a:pPr algn="ctr">
                <a:lnSpc>
                  <a:spcPts val="2785"/>
                </a:lnSpc>
                <a:spcBef>
                  <a:spcPct val="0"/>
                </a:spcBef>
              </a:pPr>
              <a:endParaRPr/>
            </a:p>
          </p:txBody>
        </p:sp>
      </p:grpSp>
      <p:grpSp>
        <p:nvGrpSpPr>
          <p:cNvPr id="12" name="Group 12"/>
          <p:cNvGrpSpPr/>
          <p:nvPr/>
        </p:nvGrpSpPr>
        <p:grpSpPr>
          <a:xfrm>
            <a:off x="8826101" y="7599498"/>
            <a:ext cx="363644" cy="363644"/>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94080"/>
            </a:solidFill>
          </p:spPr>
          <p:txBody>
            <a:bodyPr/>
            <a:lstStyle/>
            <a:p>
              <a:endParaRPr lang="en-US"/>
            </a:p>
          </p:txBody>
        </p:sp>
        <p:sp>
          <p:nvSpPr>
            <p:cNvPr id="14" name="TextBox 14"/>
            <p:cNvSpPr txBox="1"/>
            <p:nvPr/>
          </p:nvSpPr>
          <p:spPr>
            <a:xfrm>
              <a:off x="76200" y="38100"/>
              <a:ext cx="660400" cy="698500"/>
            </a:xfrm>
            <a:prstGeom prst="rect">
              <a:avLst/>
            </a:prstGeom>
          </p:spPr>
          <p:txBody>
            <a:bodyPr lIns="53191" tIns="53191" rIns="53191" bIns="53191" rtlCol="0" anchor="ctr"/>
            <a:lstStyle/>
            <a:p>
              <a:pPr algn="ctr">
                <a:lnSpc>
                  <a:spcPts val="2785"/>
                </a:lnSpc>
                <a:spcBef>
                  <a:spcPct val="0"/>
                </a:spcBef>
              </a:pPr>
              <a:endParaRPr/>
            </a:p>
          </p:txBody>
        </p:sp>
      </p:grpSp>
      <p:sp>
        <p:nvSpPr>
          <p:cNvPr id="15" name="Freeform 15"/>
          <p:cNvSpPr/>
          <p:nvPr/>
        </p:nvSpPr>
        <p:spPr>
          <a:xfrm>
            <a:off x="1270286" y="2235715"/>
            <a:ext cx="5801694" cy="5801694"/>
          </a:xfrm>
          <a:custGeom>
            <a:avLst/>
            <a:gdLst/>
            <a:ahLst/>
            <a:cxnLst/>
            <a:rect l="l" t="t" r="r" b="b"/>
            <a:pathLst>
              <a:path w="5801694" h="5801694">
                <a:moveTo>
                  <a:pt x="0" y="0"/>
                </a:moveTo>
                <a:lnTo>
                  <a:pt x="5801693" y="0"/>
                </a:lnTo>
                <a:lnTo>
                  <a:pt x="5801693" y="5801694"/>
                </a:lnTo>
                <a:lnTo>
                  <a:pt x="0" y="5801694"/>
                </a:lnTo>
                <a:lnTo>
                  <a:pt x="0" y="0"/>
                </a:lnTo>
                <a:close/>
              </a:path>
            </a:pathLst>
          </a:custGeom>
          <a:blipFill>
            <a:blip r:embed="rId3"/>
            <a:stretch>
              <a:fillRect/>
            </a:stretch>
          </a:blipFill>
        </p:spPr>
        <p:txBody>
          <a:bodyPr/>
          <a:lstStyle/>
          <a:p>
            <a:endParaRPr lang="en-US"/>
          </a:p>
        </p:txBody>
      </p:sp>
      <p:sp>
        <p:nvSpPr>
          <p:cNvPr id="16" name="TextBox 16"/>
          <p:cNvSpPr txBox="1"/>
          <p:nvPr/>
        </p:nvSpPr>
        <p:spPr>
          <a:xfrm>
            <a:off x="9516061" y="872151"/>
            <a:ext cx="2027289" cy="406265"/>
          </a:xfrm>
          <a:prstGeom prst="rect">
            <a:avLst/>
          </a:prstGeom>
        </p:spPr>
        <p:txBody>
          <a:bodyPr wrap="square" lIns="0" tIns="0" rIns="0" bIns="0" rtlCol="0" anchor="t">
            <a:spAutoFit/>
          </a:bodyPr>
          <a:lstStyle/>
          <a:p>
            <a:pPr>
              <a:lnSpc>
                <a:spcPts val="3354"/>
              </a:lnSpc>
              <a:spcBef>
                <a:spcPct val="0"/>
              </a:spcBef>
            </a:pPr>
            <a:r>
              <a:rPr lang="en-US" sz="2395" b="1" dirty="0">
                <a:solidFill>
                  <a:srgbClr val="000000"/>
                </a:solidFill>
                <a:latin typeface="Canva Sans Bold"/>
                <a:ea typeface="Canva Sans Bold"/>
                <a:cs typeface="Canva Sans Bold"/>
                <a:sym typeface="Canva Sans Bold"/>
              </a:rPr>
              <a:t>EST - CORPS</a:t>
            </a:r>
          </a:p>
        </p:txBody>
      </p:sp>
      <p:sp>
        <p:nvSpPr>
          <p:cNvPr id="17" name="TextBox 17"/>
          <p:cNvSpPr txBox="1"/>
          <p:nvPr/>
        </p:nvSpPr>
        <p:spPr>
          <a:xfrm>
            <a:off x="9459676" y="1353997"/>
            <a:ext cx="8264831" cy="1541781"/>
          </a:xfrm>
          <a:prstGeom prst="rect">
            <a:avLst/>
          </a:prstGeom>
        </p:spPr>
        <p:txBody>
          <a:bodyPr lIns="0" tIns="0" rIns="0" bIns="0" rtlCol="0" anchor="t">
            <a:spAutoFit/>
          </a:bodyPr>
          <a:lstStyle/>
          <a:p>
            <a:pPr algn="l">
              <a:lnSpc>
                <a:spcPts val="3074"/>
              </a:lnSpc>
              <a:spcBef>
                <a:spcPct val="0"/>
              </a:spcBef>
            </a:pPr>
            <a:r>
              <a:rPr lang="en-US" sz="2196">
                <a:solidFill>
                  <a:srgbClr val="000000"/>
                </a:solidFill>
                <a:latin typeface="Canva Sans"/>
                <a:ea typeface="Canva Sans"/>
                <a:cs typeface="Canva Sans"/>
                <a:sym typeface="Canva Sans"/>
              </a:rPr>
              <a:t>Souvent associé au soleil levant, aux nouveaux départs et à la naissance de la vie, l'Est nous pointe vers le corps. On nous rappelle de prendre soin de notre corps par la nutrition, le mouvement et le repos.</a:t>
            </a:r>
          </a:p>
        </p:txBody>
      </p:sp>
      <p:sp>
        <p:nvSpPr>
          <p:cNvPr id="18" name="TextBox 18"/>
          <p:cNvSpPr txBox="1"/>
          <p:nvPr/>
        </p:nvSpPr>
        <p:spPr>
          <a:xfrm>
            <a:off x="9459676" y="3073789"/>
            <a:ext cx="2808524" cy="406265"/>
          </a:xfrm>
          <a:prstGeom prst="rect">
            <a:avLst/>
          </a:prstGeom>
        </p:spPr>
        <p:txBody>
          <a:bodyPr wrap="square" lIns="0" tIns="0" rIns="0" bIns="0" rtlCol="0" anchor="t">
            <a:spAutoFit/>
          </a:bodyPr>
          <a:lstStyle/>
          <a:p>
            <a:pPr>
              <a:lnSpc>
                <a:spcPts val="3354"/>
              </a:lnSpc>
              <a:spcBef>
                <a:spcPct val="0"/>
              </a:spcBef>
            </a:pPr>
            <a:r>
              <a:rPr lang="en-US" sz="2395" b="1" dirty="0">
                <a:solidFill>
                  <a:srgbClr val="000000"/>
                </a:solidFill>
                <a:latin typeface="Canva Sans Bold"/>
                <a:ea typeface="Canva Sans Bold"/>
                <a:cs typeface="Canva Sans Bold"/>
                <a:sym typeface="Canva Sans Bold"/>
              </a:rPr>
              <a:t>SUD - ÉMOTIONS</a:t>
            </a:r>
          </a:p>
        </p:txBody>
      </p:sp>
      <p:sp>
        <p:nvSpPr>
          <p:cNvPr id="19" name="TextBox 19"/>
          <p:cNvSpPr txBox="1"/>
          <p:nvPr/>
        </p:nvSpPr>
        <p:spPr>
          <a:xfrm>
            <a:off x="9459676" y="3494486"/>
            <a:ext cx="8264831" cy="1541781"/>
          </a:xfrm>
          <a:prstGeom prst="rect">
            <a:avLst/>
          </a:prstGeom>
        </p:spPr>
        <p:txBody>
          <a:bodyPr lIns="0" tIns="0" rIns="0" bIns="0" rtlCol="0" anchor="t">
            <a:spAutoFit/>
          </a:bodyPr>
          <a:lstStyle/>
          <a:p>
            <a:pPr algn="l">
              <a:lnSpc>
                <a:spcPts val="3074"/>
              </a:lnSpc>
              <a:spcBef>
                <a:spcPct val="0"/>
              </a:spcBef>
            </a:pPr>
            <a:r>
              <a:rPr lang="en-US" sz="2196">
                <a:solidFill>
                  <a:srgbClr val="000000"/>
                </a:solidFill>
                <a:latin typeface="Canva Sans"/>
                <a:ea typeface="Canva Sans"/>
                <a:cs typeface="Canva Sans"/>
                <a:sym typeface="Canva Sans"/>
              </a:rPr>
              <a:t>Souvent associé à la jeunesse, au développement et au cœur, le Sud nous pointe vers les émotions. On nous rappelle d'accueillir la gamme complète des émotions humaines, ce qui nous aide à trouver l'équilibre et la paix.</a:t>
            </a:r>
          </a:p>
        </p:txBody>
      </p:sp>
      <p:grpSp>
        <p:nvGrpSpPr>
          <p:cNvPr id="20" name="Group 20"/>
          <p:cNvGrpSpPr/>
          <p:nvPr/>
        </p:nvGrpSpPr>
        <p:grpSpPr>
          <a:xfrm>
            <a:off x="832942" y="904144"/>
            <a:ext cx="7850597" cy="912459"/>
            <a:chOff x="0" y="0"/>
            <a:chExt cx="10467462" cy="1216611"/>
          </a:xfrm>
        </p:grpSpPr>
        <p:sp>
          <p:nvSpPr>
            <p:cNvPr id="21" name="TextBox 21"/>
            <p:cNvSpPr txBox="1"/>
            <p:nvPr/>
          </p:nvSpPr>
          <p:spPr>
            <a:xfrm>
              <a:off x="0" y="-57150"/>
              <a:ext cx="9192494" cy="762924"/>
            </a:xfrm>
            <a:prstGeom prst="rect">
              <a:avLst/>
            </a:prstGeom>
          </p:spPr>
          <p:txBody>
            <a:bodyPr lIns="0" tIns="0" rIns="0" bIns="0" rtlCol="0" anchor="t">
              <a:spAutoFit/>
            </a:bodyPr>
            <a:lstStyle/>
            <a:p>
              <a:pPr algn="l">
                <a:lnSpc>
                  <a:spcPts val="4891"/>
                </a:lnSpc>
              </a:pPr>
              <a:r>
                <a:rPr lang="en-US" sz="3494" b="1" dirty="0">
                  <a:solidFill>
                    <a:srgbClr val="000000"/>
                  </a:solidFill>
                  <a:latin typeface="Canva Sans Bold"/>
                  <a:ea typeface="Canva Sans Bold"/>
                  <a:cs typeface="Canva Sans Bold"/>
                  <a:sym typeface="Canva Sans Bold"/>
                </a:rPr>
                <a:t>La </a:t>
              </a:r>
              <a:r>
                <a:rPr lang="en-US" sz="3494" b="1" dirty="0" err="1">
                  <a:solidFill>
                    <a:srgbClr val="000000"/>
                  </a:solidFill>
                  <a:latin typeface="Canva Sans Bold"/>
                  <a:ea typeface="Canva Sans Bold"/>
                  <a:cs typeface="Canva Sans Bold"/>
                  <a:sym typeface="Canva Sans Bold"/>
                </a:rPr>
                <a:t>boussole</a:t>
              </a:r>
              <a:r>
                <a:rPr lang="en-US" sz="3494" b="1" dirty="0">
                  <a:solidFill>
                    <a:srgbClr val="000000"/>
                  </a:solidFill>
                  <a:latin typeface="Canva Sans Bold"/>
                  <a:ea typeface="Canva Sans Bold"/>
                  <a:cs typeface="Canva Sans Bold"/>
                  <a:sym typeface="Canva Sans Bold"/>
                </a:rPr>
                <a:t> de la santé </a:t>
              </a:r>
              <a:r>
                <a:rPr lang="en-US" sz="3494" b="1" dirty="0" err="1">
                  <a:solidFill>
                    <a:srgbClr val="000000"/>
                  </a:solidFill>
                  <a:latin typeface="Canva Sans Bold"/>
                  <a:ea typeface="Canva Sans Bold"/>
                  <a:cs typeface="Canva Sans Bold"/>
                  <a:sym typeface="Canva Sans Bold"/>
                </a:rPr>
                <a:t>globale</a:t>
              </a:r>
              <a:endParaRPr lang="en-US" sz="3494" b="1" dirty="0">
                <a:solidFill>
                  <a:srgbClr val="000000"/>
                </a:solidFill>
                <a:latin typeface="Canva Sans Bold"/>
                <a:ea typeface="Canva Sans Bold"/>
                <a:cs typeface="Canva Sans Bold"/>
                <a:sym typeface="Canva Sans Bold"/>
              </a:endParaRPr>
            </a:p>
          </p:txBody>
        </p:sp>
        <p:sp>
          <p:nvSpPr>
            <p:cNvPr id="22" name="TextBox 22"/>
            <p:cNvSpPr txBox="1"/>
            <p:nvPr/>
          </p:nvSpPr>
          <p:spPr>
            <a:xfrm>
              <a:off x="0" y="777023"/>
              <a:ext cx="10467462" cy="439588"/>
            </a:xfrm>
            <a:prstGeom prst="rect">
              <a:avLst/>
            </a:prstGeom>
          </p:spPr>
          <p:txBody>
            <a:bodyPr lIns="0" tIns="0" rIns="0" bIns="0" rtlCol="0" anchor="t">
              <a:spAutoFit/>
            </a:bodyPr>
            <a:lstStyle/>
            <a:p>
              <a:pPr algn="l">
                <a:lnSpc>
                  <a:spcPts val="2795"/>
                </a:lnSpc>
              </a:pPr>
              <a:r>
                <a:rPr lang="en-US" sz="1996" b="1" dirty="0" err="1">
                  <a:solidFill>
                    <a:srgbClr val="000000"/>
                  </a:solidFill>
                  <a:latin typeface="Canva Sans Bold"/>
                  <a:ea typeface="Canva Sans Bold"/>
                  <a:cs typeface="Canva Sans Bold"/>
                  <a:sym typeface="Canva Sans Bold"/>
                </a:rPr>
                <a:t>S'inspirant</a:t>
              </a:r>
              <a:r>
                <a:rPr lang="en-US" sz="1996" b="1" dirty="0">
                  <a:solidFill>
                    <a:srgbClr val="000000"/>
                  </a:solidFill>
                  <a:latin typeface="Canva Sans Bold"/>
                  <a:ea typeface="Canva Sans Bold"/>
                  <a:cs typeface="Canva Sans Bold"/>
                  <a:sym typeface="Canva Sans Bold"/>
                </a:rPr>
                <a:t> de la </a:t>
              </a:r>
              <a:r>
                <a:rPr lang="en-US" sz="1996" b="1" dirty="0" err="1">
                  <a:solidFill>
                    <a:srgbClr val="000000"/>
                  </a:solidFill>
                  <a:latin typeface="Canva Sans Bold"/>
                  <a:ea typeface="Canva Sans Bold"/>
                  <a:cs typeface="Canva Sans Bold"/>
                  <a:sym typeface="Canva Sans Bold"/>
                </a:rPr>
                <a:t>sagesse</a:t>
              </a:r>
              <a:r>
                <a:rPr lang="en-US" sz="1996" b="1" dirty="0">
                  <a:solidFill>
                    <a:srgbClr val="000000"/>
                  </a:solidFill>
                  <a:latin typeface="Canva Sans Bold"/>
                  <a:ea typeface="Canva Sans Bold"/>
                  <a:cs typeface="Canva Sans Bold"/>
                  <a:sym typeface="Canva Sans Bold"/>
                </a:rPr>
                <a:t> de la Roue de </a:t>
              </a:r>
              <a:r>
                <a:rPr lang="en-US" sz="1996" b="1" dirty="0" err="1">
                  <a:solidFill>
                    <a:srgbClr val="000000"/>
                  </a:solidFill>
                  <a:latin typeface="Canva Sans Bold"/>
                  <a:ea typeface="Canva Sans Bold"/>
                  <a:cs typeface="Canva Sans Bold"/>
                  <a:sym typeface="Canva Sans Bold"/>
                </a:rPr>
                <a:t>Médecine</a:t>
              </a:r>
              <a:r>
                <a:rPr lang="en-US" sz="1996" b="1" dirty="0">
                  <a:solidFill>
                    <a:srgbClr val="000000"/>
                  </a:solidFill>
                  <a:latin typeface="Canva Sans Bold"/>
                  <a:ea typeface="Canva Sans Bold"/>
                  <a:cs typeface="Canva Sans Bold"/>
                  <a:sym typeface="Canva Sans Bold"/>
                </a:rPr>
                <a:t> </a:t>
              </a:r>
              <a:r>
                <a:rPr lang="en-US" sz="1996" b="1" dirty="0" err="1">
                  <a:solidFill>
                    <a:srgbClr val="000000"/>
                  </a:solidFill>
                  <a:latin typeface="Canva Sans Bold"/>
                  <a:ea typeface="Canva Sans Bold"/>
                  <a:cs typeface="Canva Sans Bold"/>
                  <a:sym typeface="Canva Sans Bold"/>
                </a:rPr>
                <a:t>autochtone</a:t>
              </a:r>
              <a:endParaRPr lang="en-US" sz="1996" b="1" dirty="0">
                <a:solidFill>
                  <a:srgbClr val="000000"/>
                </a:solidFill>
                <a:latin typeface="Canva Sans Bold"/>
                <a:ea typeface="Canva Sans Bold"/>
                <a:cs typeface="Canva Sans Bold"/>
                <a:sym typeface="Canva Sans Bold"/>
              </a:endParaRPr>
            </a:p>
          </p:txBody>
        </p:sp>
      </p:grpSp>
      <p:sp>
        <p:nvSpPr>
          <p:cNvPr id="23" name="TextBox 23"/>
          <p:cNvSpPr txBox="1"/>
          <p:nvPr/>
        </p:nvSpPr>
        <p:spPr>
          <a:xfrm>
            <a:off x="9459676" y="5287641"/>
            <a:ext cx="2427524" cy="406265"/>
          </a:xfrm>
          <a:prstGeom prst="rect">
            <a:avLst/>
          </a:prstGeom>
        </p:spPr>
        <p:txBody>
          <a:bodyPr wrap="square" lIns="0" tIns="0" rIns="0" bIns="0" rtlCol="0" anchor="t">
            <a:spAutoFit/>
          </a:bodyPr>
          <a:lstStyle/>
          <a:p>
            <a:pPr>
              <a:lnSpc>
                <a:spcPts val="3354"/>
              </a:lnSpc>
              <a:spcBef>
                <a:spcPct val="0"/>
              </a:spcBef>
            </a:pPr>
            <a:r>
              <a:rPr lang="en-US" sz="2395" b="1" dirty="0">
                <a:solidFill>
                  <a:srgbClr val="000000"/>
                </a:solidFill>
                <a:latin typeface="Canva Sans Bold"/>
                <a:ea typeface="Canva Sans Bold"/>
                <a:cs typeface="Canva Sans Bold"/>
                <a:sym typeface="Canva Sans Bold"/>
              </a:rPr>
              <a:t>OUEST - ESPRIT</a:t>
            </a:r>
          </a:p>
        </p:txBody>
      </p:sp>
      <p:sp>
        <p:nvSpPr>
          <p:cNvPr id="24" name="TextBox 24"/>
          <p:cNvSpPr txBox="1"/>
          <p:nvPr/>
        </p:nvSpPr>
        <p:spPr>
          <a:xfrm>
            <a:off x="9459676" y="5764039"/>
            <a:ext cx="8466484" cy="1541781"/>
          </a:xfrm>
          <a:prstGeom prst="rect">
            <a:avLst/>
          </a:prstGeom>
        </p:spPr>
        <p:txBody>
          <a:bodyPr lIns="0" tIns="0" rIns="0" bIns="0" rtlCol="0" anchor="t">
            <a:spAutoFit/>
          </a:bodyPr>
          <a:lstStyle/>
          <a:p>
            <a:pPr algn="l">
              <a:lnSpc>
                <a:spcPts val="3074"/>
              </a:lnSpc>
            </a:pPr>
            <a:r>
              <a:rPr lang="en-US" sz="2196">
                <a:solidFill>
                  <a:srgbClr val="000000"/>
                </a:solidFill>
                <a:latin typeface="Canva Sans"/>
                <a:ea typeface="Canva Sans"/>
                <a:cs typeface="Canva Sans"/>
                <a:sym typeface="Canva Sans"/>
              </a:rPr>
              <a:t>Souvent associé à l'âge adulte, à la maturité et à la réflexion, l'Ouest nous pointe vers l'esprit. On nous rappelle de cultiver </a:t>
            </a:r>
          </a:p>
          <a:p>
            <a:pPr algn="l">
              <a:lnSpc>
                <a:spcPts val="3074"/>
              </a:lnSpc>
              <a:spcBef>
                <a:spcPct val="0"/>
              </a:spcBef>
            </a:pPr>
            <a:r>
              <a:rPr lang="en-US" sz="2196">
                <a:solidFill>
                  <a:srgbClr val="000000"/>
                </a:solidFill>
                <a:latin typeface="Canva Sans"/>
                <a:ea typeface="Canva Sans"/>
                <a:cs typeface="Canva Sans"/>
                <a:sym typeface="Canva Sans"/>
              </a:rPr>
              <a:t>des récits qui soutiennent notre progression et nourrissent l'espoir.</a:t>
            </a:r>
          </a:p>
        </p:txBody>
      </p:sp>
      <p:sp>
        <p:nvSpPr>
          <p:cNvPr id="25" name="TextBox 25"/>
          <p:cNvSpPr txBox="1"/>
          <p:nvPr/>
        </p:nvSpPr>
        <p:spPr>
          <a:xfrm>
            <a:off x="9459676" y="7567505"/>
            <a:ext cx="1099025" cy="395637"/>
          </a:xfrm>
          <a:prstGeom prst="rect">
            <a:avLst/>
          </a:prstGeom>
        </p:spPr>
        <p:txBody>
          <a:bodyPr lIns="0" tIns="0" rIns="0" bIns="0" rtlCol="0" anchor="t">
            <a:spAutoFit/>
          </a:bodyPr>
          <a:lstStyle/>
          <a:p>
            <a:pPr algn="ctr">
              <a:lnSpc>
                <a:spcPts val="3354"/>
              </a:lnSpc>
              <a:spcBef>
                <a:spcPct val="0"/>
              </a:spcBef>
            </a:pPr>
            <a:r>
              <a:rPr lang="en-US" sz="2395" b="1" dirty="0">
                <a:solidFill>
                  <a:srgbClr val="000000"/>
                </a:solidFill>
                <a:latin typeface="Canva Sans Bold"/>
                <a:ea typeface="Canva Sans Bold"/>
                <a:cs typeface="Canva Sans Bold"/>
                <a:sym typeface="Canva Sans Bold"/>
              </a:rPr>
              <a:t>NORD -</a:t>
            </a:r>
          </a:p>
        </p:txBody>
      </p:sp>
      <p:sp>
        <p:nvSpPr>
          <p:cNvPr id="26" name="TextBox 26"/>
          <p:cNvSpPr txBox="1"/>
          <p:nvPr/>
        </p:nvSpPr>
        <p:spPr>
          <a:xfrm>
            <a:off x="9459676" y="8042551"/>
            <a:ext cx="8264831" cy="1931647"/>
          </a:xfrm>
          <a:prstGeom prst="rect">
            <a:avLst/>
          </a:prstGeom>
        </p:spPr>
        <p:txBody>
          <a:bodyPr lIns="0" tIns="0" rIns="0" bIns="0" rtlCol="0" anchor="t">
            <a:spAutoFit/>
          </a:bodyPr>
          <a:lstStyle/>
          <a:p>
            <a:pPr algn="l">
              <a:lnSpc>
                <a:spcPts val="3074"/>
              </a:lnSpc>
              <a:spcBef>
                <a:spcPct val="0"/>
              </a:spcBef>
            </a:pPr>
            <a:r>
              <a:rPr lang="en-US" sz="2196" dirty="0" err="1">
                <a:solidFill>
                  <a:srgbClr val="000000"/>
                </a:solidFill>
                <a:latin typeface="Canva Sans"/>
                <a:ea typeface="Canva Sans"/>
                <a:cs typeface="Canva Sans"/>
                <a:sym typeface="Canva Sans"/>
              </a:rPr>
              <a:t>Souvent</a:t>
            </a:r>
            <a:r>
              <a:rPr lang="en-US" sz="2196" dirty="0">
                <a:solidFill>
                  <a:srgbClr val="000000"/>
                </a:solidFill>
                <a:latin typeface="Canva Sans"/>
                <a:ea typeface="Canva Sans"/>
                <a:cs typeface="Canva Sans"/>
                <a:sym typeface="Canva Sans"/>
              </a:rPr>
              <a:t> </a:t>
            </a:r>
            <a:r>
              <a:rPr lang="en-US" sz="2196" dirty="0" err="1">
                <a:solidFill>
                  <a:srgbClr val="000000"/>
                </a:solidFill>
                <a:latin typeface="Canva Sans"/>
                <a:ea typeface="Canva Sans"/>
                <a:cs typeface="Canva Sans"/>
                <a:sym typeface="Canva Sans"/>
              </a:rPr>
              <a:t>associé</a:t>
            </a:r>
            <a:r>
              <a:rPr lang="en-US" sz="2196" dirty="0">
                <a:solidFill>
                  <a:srgbClr val="000000"/>
                </a:solidFill>
                <a:latin typeface="Canva Sans"/>
                <a:ea typeface="Canva Sans"/>
                <a:cs typeface="Canva Sans"/>
                <a:sym typeface="Canva Sans"/>
              </a:rPr>
              <a:t> à la </a:t>
            </a:r>
            <a:r>
              <a:rPr lang="en-US" sz="2196" dirty="0" err="1">
                <a:solidFill>
                  <a:srgbClr val="000000"/>
                </a:solidFill>
                <a:latin typeface="Canva Sans"/>
                <a:ea typeface="Canva Sans"/>
                <a:cs typeface="Canva Sans"/>
                <a:sym typeface="Canva Sans"/>
              </a:rPr>
              <a:t>sagesse</a:t>
            </a:r>
            <a:r>
              <a:rPr lang="en-US" sz="2196" dirty="0">
                <a:solidFill>
                  <a:srgbClr val="000000"/>
                </a:solidFill>
                <a:latin typeface="Canva Sans"/>
                <a:ea typeface="Canva Sans"/>
                <a:cs typeface="Canva Sans"/>
                <a:sym typeface="Canva Sans"/>
              </a:rPr>
              <a:t>, à </a:t>
            </a:r>
            <a:r>
              <a:rPr lang="en-US" sz="2196" dirty="0" err="1">
                <a:solidFill>
                  <a:srgbClr val="000000"/>
                </a:solidFill>
                <a:latin typeface="Canva Sans"/>
                <a:ea typeface="Canva Sans"/>
                <a:cs typeface="Canva Sans"/>
                <a:sym typeface="Canva Sans"/>
              </a:rPr>
              <a:t>l'introspection</a:t>
            </a:r>
            <a:r>
              <a:rPr lang="en-US" sz="2196" dirty="0">
                <a:solidFill>
                  <a:srgbClr val="000000"/>
                </a:solidFill>
                <a:latin typeface="Canva Sans"/>
                <a:ea typeface="Canva Sans"/>
                <a:cs typeface="Canva Sans"/>
                <a:sym typeface="Canva Sans"/>
              </a:rPr>
              <a:t> et à la fin de vie, le Nord nous pointe </a:t>
            </a:r>
            <a:r>
              <a:rPr lang="en-US" sz="2196" dirty="0" err="1">
                <a:solidFill>
                  <a:srgbClr val="000000"/>
                </a:solidFill>
                <a:latin typeface="Canva Sans"/>
                <a:ea typeface="Canva Sans"/>
                <a:cs typeface="Canva Sans"/>
                <a:sym typeface="Canva Sans"/>
              </a:rPr>
              <a:t>vers</a:t>
            </a:r>
            <a:r>
              <a:rPr lang="en-US" sz="2196" dirty="0">
                <a:solidFill>
                  <a:srgbClr val="000000"/>
                </a:solidFill>
                <a:latin typeface="Canva Sans"/>
                <a:ea typeface="Canva Sans"/>
                <a:cs typeface="Canva Sans"/>
                <a:sym typeface="Canva Sans"/>
              </a:rPr>
              <a:t> </a:t>
            </a:r>
            <a:r>
              <a:rPr lang="en-US" sz="2196" dirty="0" err="1">
                <a:solidFill>
                  <a:srgbClr val="000000"/>
                </a:solidFill>
                <a:latin typeface="Canva Sans"/>
                <a:ea typeface="Canva Sans"/>
                <a:cs typeface="Canva Sans"/>
                <a:sym typeface="Canva Sans"/>
              </a:rPr>
              <a:t>l'âme</a:t>
            </a:r>
            <a:r>
              <a:rPr lang="en-US" sz="2196" dirty="0">
                <a:solidFill>
                  <a:srgbClr val="000000"/>
                </a:solidFill>
                <a:latin typeface="Canva Sans"/>
                <a:ea typeface="Canva Sans"/>
                <a:cs typeface="Canva Sans"/>
                <a:sym typeface="Canva Sans"/>
              </a:rPr>
              <a:t> (</a:t>
            </a:r>
            <a:r>
              <a:rPr lang="en-US" sz="2196" dirty="0" err="1">
                <a:solidFill>
                  <a:srgbClr val="000000"/>
                </a:solidFill>
                <a:latin typeface="Canva Sans"/>
                <a:ea typeface="Canva Sans"/>
                <a:cs typeface="Canva Sans"/>
                <a:sym typeface="Canva Sans"/>
              </a:rPr>
              <a:t>ou</a:t>
            </a:r>
            <a:r>
              <a:rPr lang="en-US" sz="2196" dirty="0">
                <a:solidFill>
                  <a:srgbClr val="000000"/>
                </a:solidFill>
                <a:latin typeface="Canva Sans"/>
                <a:ea typeface="Canva Sans"/>
                <a:cs typeface="Canva Sans"/>
                <a:sym typeface="Canva Sans"/>
              </a:rPr>
              <a:t> </a:t>
            </a:r>
            <a:r>
              <a:rPr lang="en-US" sz="2196" dirty="0" err="1">
                <a:solidFill>
                  <a:srgbClr val="000000"/>
                </a:solidFill>
                <a:latin typeface="Canva Sans"/>
                <a:ea typeface="Canva Sans"/>
                <a:cs typeface="Canva Sans"/>
                <a:sym typeface="Canva Sans"/>
              </a:rPr>
              <a:t>l'esprit</a:t>
            </a:r>
            <a:r>
              <a:rPr lang="en-US" sz="2196" dirty="0">
                <a:solidFill>
                  <a:srgbClr val="000000"/>
                </a:solidFill>
                <a:latin typeface="Canva Sans"/>
                <a:ea typeface="Canva Sans"/>
                <a:cs typeface="Canva Sans"/>
                <a:sym typeface="Canva Sans"/>
              </a:rPr>
              <a:t> </a:t>
            </a:r>
            <a:r>
              <a:rPr lang="en-US" sz="2196" dirty="0" err="1">
                <a:solidFill>
                  <a:srgbClr val="000000"/>
                </a:solidFill>
                <a:latin typeface="Canva Sans"/>
                <a:ea typeface="Canva Sans"/>
                <a:cs typeface="Canva Sans"/>
                <a:sym typeface="Canva Sans"/>
              </a:rPr>
              <a:t>humain</a:t>
            </a:r>
            <a:r>
              <a:rPr lang="en-US" sz="2196" dirty="0">
                <a:solidFill>
                  <a:srgbClr val="000000"/>
                </a:solidFill>
                <a:latin typeface="Canva Sans"/>
                <a:ea typeface="Canva Sans"/>
                <a:cs typeface="Canva Sans"/>
                <a:sym typeface="Canva Sans"/>
              </a:rPr>
              <a:t>). On nous </a:t>
            </a:r>
            <a:r>
              <a:rPr lang="en-US" sz="2196" dirty="0" err="1">
                <a:solidFill>
                  <a:srgbClr val="000000"/>
                </a:solidFill>
                <a:latin typeface="Canva Sans"/>
                <a:ea typeface="Canva Sans"/>
                <a:cs typeface="Canva Sans"/>
                <a:sym typeface="Canva Sans"/>
              </a:rPr>
              <a:t>rappelle</a:t>
            </a:r>
            <a:r>
              <a:rPr lang="en-US" sz="2196" dirty="0">
                <a:solidFill>
                  <a:srgbClr val="000000"/>
                </a:solidFill>
                <a:latin typeface="Canva Sans"/>
                <a:ea typeface="Canva Sans"/>
                <a:cs typeface="Canva Sans"/>
                <a:sym typeface="Canva Sans"/>
              </a:rPr>
              <a:t> de prendre </a:t>
            </a:r>
            <a:r>
              <a:rPr lang="en-US" sz="2196" dirty="0" err="1">
                <a:solidFill>
                  <a:srgbClr val="000000"/>
                </a:solidFill>
                <a:latin typeface="Canva Sans"/>
                <a:ea typeface="Canva Sans"/>
                <a:cs typeface="Canva Sans"/>
                <a:sym typeface="Canva Sans"/>
              </a:rPr>
              <a:t>soin</a:t>
            </a:r>
            <a:r>
              <a:rPr lang="en-US" sz="2196" dirty="0">
                <a:solidFill>
                  <a:srgbClr val="000000"/>
                </a:solidFill>
                <a:latin typeface="Canva Sans"/>
                <a:ea typeface="Canva Sans"/>
                <a:cs typeface="Canva Sans"/>
                <a:sym typeface="Canva Sans"/>
              </a:rPr>
              <a:t> de </a:t>
            </a:r>
            <a:r>
              <a:rPr lang="en-US" sz="2196" dirty="0" err="1">
                <a:solidFill>
                  <a:srgbClr val="000000"/>
                </a:solidFill>
                <a:latin typeface="Canva Sans"/>
                <a:ea typeface="Canva Sans"/>
                <a:cs typeface="Canva Sans"/>
                <a:sym typeface="Canva Sans"/>
              </a:rPr>
              <a:t>notre</a:t>
            </a:r>
            <a:r>
              <a:rPr lang="en-US" sz="2196" dirty="0">
                <a:solidFill>
                  <a:srgbClr val="000000"/>
                </a:solidFill>
                <a:latin typeface="Canva Sans"/>
                <a:ea typeface="Canva Sans"/>
                <a:cs typeface="Canva Sans"/>
                <a:sym typeface="Canva Sans"/>
              </a:rPr>
              <a:t> âme </a:t>
            </a:r>
            <a:r>
              <a:rPr lang="en-US" sz="2196" dirty="0" err="1">
                <a:solidFill>
                  <a:srgbClr val="000000"/>
                </a:solidFill>
                <a:latin typeface="Canva Sans"/>
                <a:ea typeface="Canva Sans"/>
                <a:cs typeface="Canva Sans"/>
                <a:sym typeface="Canva Sans"/>
              </a:rPr>
              <a:t>en</a:t>
            </a:r>
            <a:r>
              <a:rPr lang="en-US" sz="2196" dirty="0">
                <a:solidFill>
                  <a:srgbClr val="000000"/>
                </a:solidFill>
                <a:latin typeface="Canva Sans"/>
                <a:ea typeface="Canva Sans"/>
                <a:cs typeface="Canva Sans"/>
                <a:sym typeface="Canva Sans"/>
              </a:rPr>
              <a:t> nous </a:t>
            </a:r>
            <a:r>
              <a:rPr lang="en-US" sz="2196" dirty="0" err="1">
                <a:solidFill>
                  <a:srgbClr val="000000"/>
                </a:solidFill>
                <a:latin typeface="Canva Sans"/>
                <a:ea typeface="Canva Sans"/>
                <a:cs typeface="Canva Sans"/>
                <a:sym typeface="Canva Sans"/>
              </a:rPr>
              <a:t>engageant</a:t>
            </a:r>
            <a:r>
              <a:rPr lang="en-US" sz="2196" dirty="0">
                <a:solidFill>
                  <a:srgbClr val="000000"/>
                </a:solidFill>
                <a:latin typeface="Canva Sans"/>
                <a:ea typeface="Canva Sans"/>
                <a:cs typeface="Canva Sans"/>
                <a:sym typeface="Canva Sans"/>
              </a:rPr>
              <a:t> dans des </a:t>
            </a:r>
            <a:r>
              <a:rPr lang="en-US" sz="2196" dirty="0" err="1">
                <a:solidFill>
                  <a:srgbClr val="000000"/>
                </a:solidFill>
                <a:latin typeface="Canva Sans"/>
                <a:ea typeface="Canva Sans"/>
                <a:cs typeface="Canva Sans"/>
                <a:sym typeface="Canva Sans"/>
              </a:rPr>
              <a:t>activités</a:t>
            </a:r>
            <a:r>
              <a:rPr lang="en-US" sz="2196" dirty="0">
                <a:solidFill>
                  <a:srgbClr val="000000"/>
                </a:solidFill>
                <a:latin typeface="Canva Sans"/>
                <a:ea typeface="Canva Sans"/>
                <a:cs typeface="Canva Sans"/>
                <a:sym typeface="Canva Sans"/>
              </a:rPr>
              <a:t> </a:t>
            </a:r>
            <a:r>
              <a:rPr lang="en-US" sz="2196" dirty="0" err="1">
                <a:solidFill>
                  <a:srgbClr val="000000"/>
                </a:solidFill>
                <a:latin typeface="Canva Sans"/>
                <a:ea typeface="Canva Sans"/>
                <a:cs typeface="Canva Sans"/>
                <a:sym typeface="Canva Sans"/>
              </a:rPr>
              <a:t>significatives</a:t>
            </a:r>
            <a:r>
              <a:rPr lang="en-US" sz="2196" dirty="0">
                <a:solidFill>
                  <a:srgbClr val="000000"/>
                </a:solidFill>
                <a:latin typeface="Canva Sans"/>
                <a:ea typeface="Canva Sans"/>
                <a:cs typeface="Canva Sans"/>
                <a:sym typeface="Canva Sans"/>
              </a:rPr>
              <a:t> et </a:t>
            </a:r>
            <a:r>
              <a:rPr lang="en-US" sz="2196" dirty="0" err="1">
                <a:solidFill>
                  <a:srgbClr val="000000"/>
                </a:solidFill>
                <a:latin typeface="Canva Sans"/>
                <a:ea typeface="Canva Sans"/>
                <a:cs typeface="Canva Sans"/>
                <a:sym typeface="Canva Sans"/>
              </a:rPr>
              <a:t>en</a:t>
            </a:r>
            <a:r>
              <a:rPr lang="en-US" sz="2196" dirty="0">
                <a:solidFill>
                  <a:srgbClr val="000000"/>
                </a:solidFill>
                <a:latin typeface="Canva Sans"/>
                <a:ea typeface="Canva Sans"/>
                <a:cs typeface="Canva Sans"/>
                <a:sym typeface="Canva Sans"/>
              </a:rPr>
              <a:t> </a:t>
            </a:r>
            <a:r>
              <a:rPr lang="en-US" sz="2196" dirty="0" err="1">
                <a:solidFill>
                  <a:srgbClr val="000000"/>
                </a:solidFill>
                <a:latin typeface="Canva Sans"/>
                <a:ea typeface="Canva Sans"/>
                <a:cs typeface="Canva Sans"/>
                <a:sym typeface="Canva Sans"/>
              </a:rPr>
              <a:t>restant</a:t>
            </a:r>
            <a:r>
              <a:rPr lang="en-US" sz="2196" dirty="0">
                <a:solidFill>
                  <a:srgbClr val="000000"/>
                </a:solidFill>
                <a:latin typeface="Canva Sans"/>
                <a:ea typeface="Canva Sans"/>
                <a:cs typeface="Canva Sans"/>
                <a:sym typeface="Canva Sans"/>
              </a:rPr>
              <a:t> </a:t>
            </a:r>
            <a:r>
              <a:rPr lang="en-US" sz="2196" dirty="0" err="1">
                <a:solidFill>
                  <a:srgbClr val="000000"/>
                </a:solidFill>
                <a:latin typeface="Canva Sans"/>
                <a:ea typeface="Canva Sans"/>
                <a:cs typeface="Canva Sans"/>
                <a:sym typeface="Canva Sans"/>
              </a:rPr>
              <a:t>fidèles</a:t>
            </a:r>
            <a:r>
              <a:rPr lang="en-US" sz="2196" dirty="0">
                <a:solidFill>
                  <a:srgbClr val="000000"/>
                </a:solidFill>
                <a:latin typeface="Canva Sans"/>
                <a:ea typeface="Canva Sans"/>
                <a:cs typeface="Canva Sans"/>
                <a:sym typeface="Canva Sans"/>
              </a:rPr>
              <a:t> à </a:t>
            </a:r>
            <a:r>
              <a:rPr lang="en-US" sz="2196" dirty="0" err="1">
                <a:solidFill>
                  <a:srgbClr val="000000"/>
                </a:solidFill>
                <a:latin typeface="Canva Sans"/>
                <a:ea typeface="Canva Sans"/>
                <a:cs typeface="Canva Sans"/>
                <a:sym typeface="Canva Sans"/>
              </a:rPr>
              <a:t>nos</a:t>
            </a:r>
            <a:r>
              <a:rPr lang="en-US" sz="2196" dirty="0">
                <a:solidFill>
                  <a:srgbClr val="000000"/>
                </a:solidFill>
                <a:latin typeface="Canva Sans"/>
                <a:ea typeface="Canva Sans"/>
                <a:cs typeface="Canva Sans"/>
                <a:sym typeface="Canva Sans"/>
              </a:rPr>
              <a:t> </a:t>
            </a:r>
            <a:r>
              <a:rPr lang="en-US" sz="2196" dirty="0" err="1">
                <a:solidFill>
                  <a:srgbClr val="000000"/>
                </a:solidFill>
                <a:latin typeface="Canva Sans"/>
                <a:ea typeface="Canva Sans"/>
                <a:cs typeface="Canva Sans"/>
                <a:sym typeface="Canva Sans"/>
              </a:rPr>
              <a:t>valeurs</a:t>
            </a:r>
            <a:r>
              <a:rPr lang="en-US" sz="2196" dirty="0">
                <a:solidFill>
                  <a:srgbClr val="000000"/>
                </a:solidFill>
                <a:latin typeface="Canva Sans"/>
                <a:ea typeface="Canva Sans"/>
                <a:cs typeface="Canva Sans"/>
                <a:sym typeface="Canva Sans"/>
              </a:rPr>
              <a:t> </a:t>
            </a:r>
            <a:r>
              <a:rPr lang="en-US" sz="2196" dirty="0" err="1">
                <a:solidFill>
                  <a:srgbClr val="000000"/>
                </a:solidFill>
                <a:latin typeface="Canva Sans"/>
                <a:ea typeface="Canva Sans"/>
                <a:cs typeface="Canva Sans"/>
                <a:sym typeface="Canva Sans"/>
              </a:rPr>
              <a:t>personelles</a:t>
            </a:r>
            <a:r>
              <a:rPr lang="en-US" sz="2196" dirty="0">
                <a:solidFill>
                  <a:srgbClr val="000000"/>
                </a:solidFill>
                <a:latin typeface="Canva Sans"/>
                <a:ea typeface="Canva Sans"/>
                <a:cs typeface="Canva Sans"/>
                <a:sym typeface="Canva Sans"/>
              </a:rPr>
              <a:t>.</a:t>
            </a:r>
          </a:p>
        </p:txBody>
      </p:sp>
      <p:sp>
        <p:nvSpPr>
          <p:cNvPr id="27" name="TextBox 27"/>
          <p:cNvSpPr txBox="1"/>
          <p:nvPr/>
        </p:nvSpPr>
        <p:spPr>
          <a:xfrm>
            <a:off x="10626154" y="7458220"/>
            <a:ext cx="1099025" cy="579525"/>
          </a:xfrm>
          <a:prstGeom prst="rect">
            <a:avLst/>
          </a:prstGeom>
        </p:spPr>
        <p:txBody>
          <a:bodyPr wrap="square" lIns="0" tIns="0" rIns="0" bIns="0" rtlCol="0" anchor="t">
            <a:spAutoFit/>
          </a:bodyPr>
          <a:lstStyle/>
          <a:p>
            <a:pPr algn="ctr">
              <a:lnSpc>
                <a:spcPts val="4751"/>
              </a:lnSpc>
              <a:spcBef>
                <a:spcPct val="0"/>
              </a:spcBef>
            </a:pPr>
            <a:r>
              <a:rPr lang="en-US" sz="3394" b="1" dirty="0">
                <a:solidFill>
                  <a:srgbClr val="000000"/>
                </a:solidFill>
                <a:latin typeface="Canva Sans Bold"/>
                <a:ea typeface="Canva Sans Bold"/>
                <a:cs typeface="Canva Sans Bold"/>
                <a:sym typeface="Canva Sans Bold"/>
              </a:rPr>
              <a:t>ÂME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AF1FA"/>
        </a:solidFill>
        <a:effectLst/>
      </p:bgPr>
    </p:bg>
    <p:spTree>
      <p:nvGrpSpPr>
        <p:cNvPr id="1" name=""/>
        <p:cNvGrpSpPr/>
        <p:nvPr/>
      </p:nvGrpSpPr>
      <p:grpSpPr>
        <a:xfrm>
          <a:off x="0" y="0"/>
          <a:ext cx="0" cy="0"/>
          <a:chOff x="0" y="0"/>
          <a:chExt cx="0" cy="0"/>
        </a:xfrm>
      </p:grpSpPr>
      <p:sp>
        <p:nvSpPr>
          <p:cNvPr id="2" name="TextBox 2"/>
          <p:cNvSpPr txBox="1"/>
          <p:nvPr/>
        </p:nvSpPr>
        <p:spPr>
          <a:xfrm>
            <a:off x="9144000" y="4198032"/>
            <a:ext cx="8261802" cy="1819909"/>
          </a:xfrm>
          <a:prstGeom prst="rect">
            <a:avLst/>
          </a:prstGeom>
        </p:spPr>
        <p:txBody>
          <a:bodyPr lIns="0" tIns="0" rIns="0" bIns="0" rtlCol="0" anchor="t">
            <a:spAutoFit/>
          </a:bodyPr>
          <a:lstStyle/>
          <a:p>
            <a:pPr algn="l">
              <a:lnSpc>
                <a:spcPts val="3640"/>
              </a:lnSpc>
            </a:pPr>
            <a:r>
              <a:rPr lang="en-US" sz="2600">
                <a:solidFill>
                  <a:srgbClr val="000000"/>
                </a:solidFill>
                <a:latin typeface="Canva Sans"/>
                <a:ea typeface="Canva Sans"/>
                <a:cs typeface="Canva Sans"/>
                <a:sym typeface="Canva Sans"/>
              </a:rPr>
              <a:t>La santé englobe la personne dans sa totalité : le corps, l'esprit, les émotions et </a:t>
            </a:r>
            <a:r>
              <a:rPr lang="en-US" sz="2600" b="1">
                <a:solidFill>
                  <a:srgbClr val="000000"/>
                </a:solidFill>
                <a:latin typeface="Canva Sans Bold"/>
                <a:ea typeface="Canva Sans Bold"/>
                <a:cs typeface="Canva Sans Bold"/>
                <a:sym typeface="Canva Sans Bold"/>
              </a:rPr>
              <a:t>l'âme</a:t>
            </a:r>
            <a:r>
              <a:rPr lang="en-US" sz="2600">
                <a:solidFill>
                  <a:srgbClr val="000000"/>
                </a:solidFill>
                <a:latin typeface="Canva Sans"/>
                <a:ea typeface="Canva Sans"/>
                <a:cs typeface="Canva Sans"/>
                <a:sym typeface="Canva Sans"/>
              </a:rPr>
              <a:t>. Une santé globale doit nécessairement inclure la spiritualité humaine.</a:t>
            </a:r>
          </a:p>
        </p:txBody>
      </p:sp>
      <p:sp>
        <p:nvSpPr>
          <p:cNvPr id="3" name="TextBox 3"/>
          <p:cNvSpPr txBox="1"/>
          <p:nvPr/>
        </p:nvSpPr>
        <p:spPr>
          <a:xfrm>
            <a:off x="9144000" y="6411953"/>
            <a:ext cx="5583168" cy="448309"/>
          </a:xfrm>
          <a:prstGeom prst="rect">
            <a:avLst/>
          </a:prstGeom>
        </p:spPr>
        <p:txBody>
          <a:bodyPr lIns="0" tIns="0" rIns="0" bIns="0" rtlCol="0" anchor="t">
            <a:spAutoFit/>
          </a:bodyPr>
          <a:lstStyle/>
          <a:p>
            <a:pPr algn="l">
              <a:lnSpc>
                <a:spcPts val="3640"/>
              </a:lnSpc>
            </a:pPr>
            <a:r>
              <a:rPr lang="en-US" sz="2600">
                <a:solidFill>
                  <a:srgbClr val="000000"/>
                </a:solidFill>
                <a:latin typeface="Canva Sans"/>
                <a:ea typeface="Canva Sans"/>
                <a:cs typeface="Canva Sans"/>
                <a:sym typeface="Canva Sans"/>
              </a:rPr>
              <a:t>La santé spirituelle, c'est la santé.</a:t>
            </a:r>
          </a:p>
        </p:txBody>
      </p:sp>
      <p:sp>
        <p:nvSpPr>
          <p:cNvPr id="4" name="Freeform 4"/>
          <p:cNvSpPr/>
          <p:nvPr/>
        </p:nvSpPr>
        <p:spPr>
          <a:xfrm>
            <a:off x="1685547" y="8368000"/>
            <a:ext cx="4923485" cy="1187522"/>
          </a:xfrm>
          <a:custGeom>
            <a:avLst/>
            <a:gdLst/>
            <a:ahLst/>
            <a:cxnLst/>
            <a:rect l="l" t="t" r="r" b="b"/>
            <a:pathLst>
              <a:path w="4923485" h="1187522">
                <a:moveTo>
                  <a:pt x="0" y="0"/>
                </a:moveTo>
                <a:lnTo>
                  <a:pt x="4923485" y="0"/>
                </a:lnTo>
                <a:lnTo>
                  <a:pt x="4923485" y="1187521"/>
                </a:lnTo>
                <a:lnTo>
                  <a:pt x="0" y="1187521"/>
                </a:lnTo>
                <a:lnTo>
                  <a:pt x="0" y="0"/>
                </a:lnTo>
                <a:close/>
              </a:path>
            </a:pathLst>
          </a:custGeom>
          <a:blipFill>
            <a:blip r:embed="rId2"/>
            <a:stretch>
              <a:fillRect/>
            </a:stretch>
          </a:blipFill>
        </p:spPr>
        <p:txBody>
          <a:bodyPr/>
          <a:lstStyle/>
          <a:p>
            <a:endParaRPr lang="en-US"/>
          </a:p>
        </p:txBody>
      </p:sp>
      <p:sp>
        <p:nvSpPr>
          <p:cNvPr id="5" name="Freeform 5"/>
          <p:cNvSpPr/>
          <p:nvPr/>
        </p:nvSpPr>
        <p:spPr>
          <a:xfrm>
            <a:off x="1270286" y="2235715"/>
            <a:ext cx="5801694" cy="5801694"/>
          </a:xfrm>
          <a:custGeom>
            <a:avLst/>
            <a:gdLst/>
            <a:ahLst/>
            <a:cxnLst/>
            <a:rect l="l" t="t" r="r" b="b"/>
            <a:pathLst>
              <a:path w="5801694" h="5801694">
                <a:moveTo>
                  <a:pt x="0" y="0"/>
                </a:moveTo>
                <a:lnTo>
                  <a:pt x="5801693" y="0"/>
                </a:lnTo>
                <a:lnTo>
                  <a:pt x="5801693" y="5801694"/>
                </a:lnTo>
                <a:lnTo>
                  <a:pt x="0" y="5801694"/>
                </a:lnTo>
                <a:lnTo>
                  <a:pt x="0" y="0"/>
                </a:lnTo>
                <a:close/>
              </a:path>
            </a:pathLst>
          </a:custGeom>
          <a:blipFill>
            <a:blip r:embed="rId3"/>
            <a:stretch>
              <a:fillRect/>
            </a:stretch>
          </a:blipFill>
        </p:spPr>
        <p:txBody>
          <a:bodyPr/>
          <a:lstStyle/>
          <a:p>
            <a:endParaRPr lang="en-US"/>
          </a:p>
        </p:txBody>
      </p:sp>
      <p:grpSp>
        <p:nvGrpSpPr>
          <p:cNvPr id="6" name="Group 6"/>
          <p:cNvGrpSpPr/>
          <p:nvPr/>
        </p:nvGrpSpPr>
        <p:grpSpPr>
          <a:xfrm>
            <a:off x="832942" y="904144"/>
            <a:ext cx="7850597" cy="912459"/>
            <a:chOff x="0" y="0"/>
            <a:chExt cx="10467462" cy="1216611"/>
          </a:xfrm>
        </p:grpSpPr>
        <p:sp>
          <p:nvSpPr>
            <p:cNvPr id="7" name="TextBox 7"/>
            <p:cNvSpPr txBox="1"/>
            <p:nvPr/>
          </p:nvSpPr>
          <p:spPr>
            <a:xfrm>
              <a:off x="0" y="-57150"/>
              <a:ext cx="9192494" cy="762924"/>
            </a:xfrm>
            <a:prstGeom prst="rect">
              <a:avLst/>
            </a:prstGeom>
          </p:spPr>
          <p:txBody>
            <a:bodyPr lIns="0" tIns="0" rIns="0" bIns="0" rtlCol="0" anchor="t">
              <a:spAutoFit/>
            </a:bodyPr>
            <a:lstStyle/>
            <a:p>
              <a:pPr algn="l">
                <a:lnSpc>
                  <a:spcPts val="4891"/>
                </a:lnSpc>
              </a:pPr>
              <a:r>
                <a:rPr lang="en-US" sz="3494" b="1">
                  <a:solidFill>
                    <a:srgbClr val="000000"/>
                  </a:solidFill>
                  <a:latin typeface="Canva Sans Bold"/>
                  <a:ea typeface="Canva Sans Bold"/>
                  <a:cs typeface="Canva Sans Bold"/>
                  <a:sym typeface="Canva Sans Bold"/>
                </a:rPr>
                <a:t>La boussole de la santé globale</a:t>
              </a:r>
            </a:p>
          </p:txBody>
        </p:sp>
        <p:sp>
          <p:nvSpPr>
            <p:cNvPr id="8" name="TextBox 8"/>
            <p:cNvSpPr txBox="1"/>
            <p:nvPr/>
          </p:nvSpPr>
          <p:spPr>
            <a:xfrm>
              <a:off x="0" y="777023"/>
              <a:ext cx="10467462" cy="439588"/>
            </a:xfrm>
            <a:prstGeom prst="rect">
              <a:avLst/>
            </a:prstGeom>
          </p:spPr>
          <p:txBody>
            <a:bodyPr lIns="0" tIns="0" rIns="0" bIns="0" rtlCol="0" anchor="t">
              <a:spAutoFit/>
            </a:bodyPr>
            <a:lstStyle/>
            <a:p>
              <a:pPr algn="l">
                <a:lnSpc>
                  <a:spcPts val="2795"/>
                </a:lnSpc>
              </a:pPr>
              <a:r>
                <a:rPr lang="en-US" sz="1996" b="1">
                  <a:solidFill>
                    <a:srgbClr val="000000"/>
                  </a:solidFill>
                  <a:latin typeface="Canva Sans Bold"/>
                  <a:ea typeface="Canva Sans Bold"/>
                  <a:cs typeface="Canva Sans Bold"/>
                  <a:sym typeface="Canva Sans Bold"/>
                </a:rPr>
                <a:t>S'inspirant de la sagesse de la Roue de Médecine autochtone</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AF1FA"/>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504735"/>
          </a:xfrm>
          <a:custGeom>
            <a:avLst/>
            <a:gdLst/>
            <a:ahLst/>
            <a:cxnLst/>
            <a:rect l="l" t="t" r="r" b="b"/>
            <a:pathLst>
              <a:path w="18288000" h="10504735">
                <a:moveTo>
                  <a:pt x="0" y="0"/>
                </a:moveTo>
                <a:lnTo>
                  <a:pt x="18288000" y="0"/>
                </a:lnTo>
                <a:lnTo>
                  <a:pt x="18288000" y="10504735"/>
                </a:lnTo>
                <a:lnTo>
                  <a:pt x="0" y="10504735"/>
                </a:lnTo>
                <a:lnTo>
                  <a:pt x="0" y="0"/>
                </a:lnTo>
                <a:close/>
              </a:path>
            </a:pathLst>
          </a:custGeom>
          <a:blipFill>
            <a:blip r:embed="rId2"/>
            <a:stretch>
              <a:fillRect t="-1659" r="-968"/>
            </a:stretch>
          </a:blipFill>
        </p:spPr>
        <p:txBody>
          <a:bodyPr/>
          <a:lstStyle/>
          <a:p>
            <a:endParaRPr lang="en-US"/>
          </a:p>
        </p:txBody>
      </p:sp>
      <p:sp>
        <p:nvSpPr>
          <p:cNvPr id="3" name="Freeform 3"/>
          <p:cNvSpPr/>
          <p:nvPr/>
        </p:nvSpPr>
        <p:spPr>
          <a:xfrm>
            <a:off x="1685547" y="8368000"/>
            <a:ext cx="4923485" cy="1187522"/>
          </a:xfrm>
          <a:custGeom>
            <a:avLst/>
            <a:gdLst/>
            <a:ahLst/>
            <a:cxnLst/>
            <a:rect l="l" t="t" r="r" b="b"/>
            <a:pathLst>
              <a:path w="4923485" h="1187522">
                <a:moveTo>
                  <a:pt x="0" y="0"/>
                </a:moveTo>
                <a:lnTo>
                  <a:pt x="4923485" y="0"/>
                </a:lnTo>
                <a:lnTo>
                  <a:pt x="4923485" y="1187521"/>
                </a:lnTo>
                <a:lnTo>
                  <a:pt x="0" y="1187521"/>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1458664" y="1868937"/>
            <a:ext cx="7685336" cy="3902075"/>
          </a:xfrm>
          <a:prstGeom prst="rect">
            <a:avLst/>
          </a:prstGeom>
        </p:spPr>
        <p:txBody>
          <a:bodyPr lIns="0" tIns="0" rIns="0" bIns="0" rtlCol="0" anchor="t">
            <a:spAutoFit/>
          </a:bodyPr>
          <a:lstStyle/>
          <a:p>
            <a:pPr algn="l">
              <a:lnSpc>
                <a:spcPts val="4899"/>
              </a:lnSpc>
            </a:pPr>
            <a:r>
              <a:rPr lang="en-US" sz="3499">
                <a:solidFill>
                  <a:srgbClr val="FFFFFF"/>
                </a:solidFill>
                <a:latin typeface="Canva Sans"/>
                <a:ea typeface="Canva Sans"/>
                <a:cs typeface="Canva Sans"/>
                <a:sym typeface="Canva Sans"/>
              </a:rPr>
              <a:t>On nous confie des histoires sacrés, dans le but d'aider les gens à reconstituer les morceaux </a:t>
            </a:r>
          </a:p>
          <a:p>
            <a:pPr algn="l">
              <a:lnSpc>
                <a:spcPts val="4899"/>
              </a:lnSpc>
              <a:spcBef>
                <a:spcPct val="0"/>
              </a:spcBef>
            </a:pPr>
            <a:r>
              <a:rPr lang="en-US" sz="3499">
                <a:solidFill>
                  <a:srgbClr val="FFFFFF"/>
                </a:solidFill>
                <a:latin typeface="Canva Sans"/>
                <a:ea typeface="Canva Sans"/>
                <a:cs typeface="Canva Sans"/>
                <a:sym typeface="Canva Sans"/>
              </a:rPr>
              <a:t>brisés de leur vie. </a:t>
            </a:r>
          </a:p>
          <a:p>
            <a:pPr algn="l">
              <a:lnSpc>
                <a:spcPts val="1749"/>
              </a:lnSpc>
            </a:pPr>
            <a:endParaRPr lang="en-US" sz="3499">
              <a:solidFill>
                <a:srgbClr val="FFFFFF"/>
              </a:solidFill>
              <a:latin typeface="Canva Sans"/>
              <a:ea typeface="Canva Sans"/>
              <a:cs typeface="Canva Sans"/>
              <a:sym typeface="Canva Sans"/>
            </a:endParaRPr>
          </a:p>
          <a:p>
            <a:pPr algn="l">
              <a:lnSpc>
                <a:spcPts val="4899"/>
              </a:lnSpc>
              <a:spcBef>
                <a:spcPct val="0"/>
              </a:spcBef>
            </a:pPr>
            <a:r>
              <a:rPr lang="en-US" sz="3499" b="1">
                <a:solidFill>
                  <a:srgbClr val="FFFFFF"/>
                </a:solidFill>
                <a:latin typeface="Canva Sans Bold"/>
                <a:ea typeface="Canva Sans Bold"/>
                <a:cs typeface="Canva Sans Bold"/>
                <a:sym typeface="Canva Sans Bold"/>
              </a:rPr>
              <a:t>-- Amira, Intervenante en </a:t>
            </a:r>
          </a:p>
          <a:p>
            <a:pPr algn="l">
              <a:lnSpc>
                <a:spcPts val="4899"/>
              </a:lnSpc>
              <a:spcBef>
                <a:spcPct val="0"/>
              </a:spcBef>
            </a:pPr>
            <a:r>
              <a:rPr lang="en-US" sz="3499" b="1">
                <a:solidFill>
                  <a:srgbClr val="FFFFFF"/>
                </a:solidFill>
                <a:latin typeface="Canva Sans Bold"/>
                <a:ea typeface="Canva Sans Bold"/>
                <a:cs typeface="Canva Sans Bold"/>
                <a:sym typeface="Canva Sans Bold"/>
              </a:rPr>
              <a:t>santé spirituelle</a:t>
            </a:r>
          </a:p>
        </p:txBody>
      </p:sp>
      <p:sp>
        <p:nvSpPr>
          <p:cNvPr id="5" name="TextBox 5"/>
          <p:cNvSpPr txBox="1"/>
          <p:nvPr/>
        </p:nvSpPr>
        <p:spPr>
          <a:xfrm>
            <a:off x="834579" y="384803"/>
            <a:ext cx="1248170" cy="2198781"/>
          </a:xfrm>
          <a:prstGeom prst="rect">
            <a:avLst/>
          </a:prstGeom>
        </p:spPr>
        <p:txBody>
          <a:bodyPr lIns="0" tIns="0" rIns="0" bIns="0" rtlCol="0" anchor="t">
            <a:spAutoFit/>
          </a:bodyPr>
          <a:lstStyle/>
          <a:p>
            <a:pPr algn="ctr">
              <a:lnSpc>
                <a:spcPts val="17932"/>
              </a:lnSpc>
              <a:spcBef>
                <a:spcPct val="0"/>
              </a:spcBef>
            </a:pPr>
            <a:r>
              <a:rPr lang="en-US" sz="12808" b="1">
                <a:solidFill>
                  <a:srgbClr val="FFFFFF"/>
                </a:solidFill>
                <a:latin typeface="Canva Sans Bold"/>
                <a:ea typeface="Canva Sans Bold"/>
                <a:cs typeface="Canva Sans Bold"/>
                <a:sym typeface="Canva Sans Bold"/>
              </a:rPr>
              <a:t>“</a:t>
            </a:r>
          </a:p>
        </p:txBody>
      </p:sp>
      <p:sp>
        <p:nvSpPr>
          <p:cNvPr id="6" name="TextBox 6"/>
          <p:cNvSpPr txBox="1"/>
          <p:nvPr/>
        </p:nvSpPr>
        <p:spPr>
          <a:xfrm rot="-10800000">
            <a:off x="7471625" y="3225390"/>
            <a:ext cx="1248170" cy="2165760"/>
          </a:xfrm>
          <a:prstGeom prst="rect">
            <a:avLst/>
          </a:prstGeom>
        </p:spPr>
        <p:txBody>
          <a:bodyPr lIns="0" tIns="0" rIns="0" bIns="0" rtlCol="0" anchor="t">
            <a:spAutoFit/>
          </a:bodyPr>
          <a:lstStyle/>
          <a:p>
            <a:pPr algn="ctr">
              <a:lnSpc>
                <a:spcPts val="17652"/>
              </a:lnSpc>
              <a:spcBef>
                <a:spcPct val="0"/>
              </a:spcBef>
            </a:pPr>
            <a:r>
              <a:rPr lang="en-US" sz="12608" b="1">
                <a:solidFill>
                  <a:srgbClr val="FFFFFF"/>
                </a:solidFill>
                <a:latin typeface="Canva Sans Bold"/>
                <a:ea typeface="Canva Sans Bold"/>
                <a:cs typeface="Canva Sans Bold"/>
                <a:sym typeface="Canva Sans Bold"/>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AF1FA"/>
        </a:solidFill>
        <a:effectLst/>
      </p:bgPr>
    </p:bg>
    <p:spTree>
      <p:nvGrpSpPr>
        <p:cNvPr id="1" name=""/>
        <p:cNvGrpSpPr/>
        <p:nvPr/>
      </p:nvGrpSpPr>
      <p:grpSpPr>
        <a:xfrm>
          <a:off x="0" y="0"/>
          <a:ext cx="0" cy="0"/>
          <a:chOff x="0" y="0"/>
          <a:chExt cx="0" cy="0"/>
        </a:xfrm>
      </p:grpSpPr>
      <p:sp>
        <p:nvSpPr>
          <p:cNvPr id="2" name="Freeform 2"/>
          <p:cNvSpPr/>
          <p:nvPr/>
        </p:nvSpPr>
        <p:spPr>
          <a:xfrm>
            <a:off x="0" y="-274320"/>
            <a:ext cx="19953625" cy="10835640"/>
          </a:xfrm>
          <a:custGeom>
            <a:avLst/>
            <a:gdLst/>
            <a:ahLst/>
            <a:cxnLst/>
            <a:rect l="l" t="t" r="r" b="b"/>
            <a:pathLst>
              <a:path w="19953625" h="10835640">
                <a:moveTo>
                  <a:pt x="0" y="0"/>
                </a:moveTo>
                <a:lnTo>
                  <a:pt x="19953625" y="0"/>
                </a:lnTo>
                <a:lnTo>
                  <a:pt x="19953625" y="10835640"/>
                </a:lnTo>
                <a:lnTo>
                  <a:pt x="0" y="10835640"/>
                </a:lnTo>
                <a:lnTo>
                  <a:pt x="0" y="0"/>
                </a:lnTo>
                <a:close/>
              </a:path>
            </a:pathLst>
          </a:custGeom>
          <a:blipFill>
            <a:blip r:embed="rId2"/>
            <a:stretch>
              <a:fillRect t="-4553" b="-4553"/>
            </a:stretch>
          </a:blipFill>
        </p:spPr>
        <p:txBody>
          <a:bodyPr/>
          <a:lstStyle/>
          <a:p>
            <a:endParaRPr lang="en-US"/>
          </a:p>
        </p:txBody>
      </p:sp>
      <p:sp>
        <p:nvSpPr>
          <p:cNvPr id="3" name="Freeform 3"/>
          <p:cNvSpPr/>
          <p:nvPr/>
        </p:nvSpPr>
        <p:spPr>
          <a:xfrm>
            <a:off x="1685547" y="8368000"/>
            <a:ext cx="4923485" cy="1187522"/>
          </a:xfrm>
          <a:custGeom>
            <a:avLst/>
            <a:gdLst/>
            <a:ahLst/>
            <a:cxnLst/>
            <a:rect l="l" t="t" r="r" b="b"/>
            <a:pathLst>
              <a:path w="4923485" h="1187522">
                <a:moveTo>
                  <a:pt x="0" y="0"/>
                </a:moveTo>
                <a:lnTo>
                  <a:pt x="4923485" y="0"/>
                </a:lnTo>
                <a:lnTo>
                  <a:pt x="4923485" y="1187521"/>
                </a:lnTo>
                <a:lnTo>
                  <a:pt x="0" y="1187521"/>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1028700" y="962025"/>
            <a:ext cx="6906015" cy="1216025"/>
          </a:xfrm>
          <a:prstGeom prst="rect">
            <a:avLst/>
          </a:prstGeom>
        </p:spPr>
        <p:txBody>
          <a:bodyPr lIns="0" tIns="0" rIns="0" bIns="0" rtlCol="0" anchor="t">
            <a:spAutoFit/>
          </a:bodyPr>
          <a:lstStyle/>
          <a:p>
            <a:pPr algn="l">
              <a:lnSpc>
                <a:spcPts val="4900"/>
              </a:lnSpc>
            </a:pPr>
            <a:r>
              <a:rPr lang="en-US" sz="3500" b="1">
                <a:solidFill>
                  <a:srgbClr val="000000"/>
                </a:solidFill>
                <a:latin typeface="Canva Sans Bold"/>
                <a:ea typeface="Canva Sans Bold"/>
                <a:cs typeface="Canva Sans Bold"/>
                <a:sym typeface="Canva Sans Bold"/>
              </a:rPr>
              <a:t>Titre ici</a:t>
            </a:r>
          </a:p>
          <a:p>
            <a:pPr algn="l">
              <a:lnSpc>
                <a:spcPts val="4900"/>
              </a:lnSpc>
            </a:pPr>
            <a:endParaRPr lang="en-US" sz="3500" b="1">
              <a:solidFill>
                <a:srgbClr val="000000"/>
              </a:solidFill>
              <a:latin typeface="Canva Sans Bold"/>
              <a:ea typeface="Canva Sans Bold"/>
              <a:cs typeface="Canva Sans Bold"/>
              <a:sym typeface="Canva Sans Bold"/>
            </a:endParaRPr>
          </a:p>
        </p:txBody>
      </p:sp>
      <p:sp>
        <p:nvSpPr>
          <p:cNvPr id="5" name="TextBox 5"/>
          <p:cNvSpPr txBox="1"/>
          <p:nvPr/>
        </p:nvSpPr>
        <p:spPr>
          <a:xfrm>
            <a:off x="1028700" y="1593450"/>
            <a:ext cx="7863856" cy="2816225"/>
          </a:xfrm>
          <a:prstGeom prst="rect">
            <a:avLst/>
          </a:prstGeom>
        </p:spPr>
        <p:txBody>
          <a:bodyPr lIns="0" tIns="0" rIns="0" bIns="0" rtlCol="0" anchor="t">
            <a:spAutoFit/>
          </a:bodyPr>
          <a:lstStyle/>
          <a:p>
            <a:pPr algn="l">
              <a:lnSpc>
                <a:spcPts val="2800"/>
              </a:lnSpc>
            </a:pPr>
            <a:r>
              <a:rPr lang="en-US" sz="2000" b="1">
                <a:solidFill>
                  <a:srgbClr val="000000"/>
                </a:solidFill>
                <a:latin typeface="Canva Sans Bold"/>
                <a:ea typeface="Canva Sans Bold"/>
                <a:cs typeface="Canva Sans Bold"/>
                <a:sym typeface="Canva Sans Bold"/>
              </a:rPr>
              <a:t>Sous-texte ici</a:t>
            </a:r>
          </a:p>
          <a:p>
            <a:pPr algn="l">
              <a:lnSpc>
                <a:spcPts val="2800"/>
              </a:lnSpc>
            </a:pPr>
            <a:endParaRPr lang="en-US" sz="2000" b="1">
              <a:solidFill>
                <a:srgbClr val="000000"/>
              </a:solidFill>
              <a:latin typeface="Canva Sans Bold"/>
              <a:ea typeface="Canva Sans Bold"/>
              <a:cs typeface="Canva Sans Bold"/>
              <a:sym typeface="Canva Sans Bold"/>
            </a:endParaRPr>
          </a:p>
          <a:p>
            <a:pPr algn="l">
              <a:lnSpc>
                <a:spcPts val="2800"/>
              </a:lnSpc>
            </a:pPr>
            <a:endParaRPr lang="en-US" sz="2000" b="1">
              <a:solidFill>
                <a:srgbClr val="000000"/>
              </a:solidFill>
              <a:latin typeface="Canva Sans Bold"/>
              <a:ea typeface="Canva Sans Bold"/>
              <a:cs typeface="Canva Sans Bold"/>
              <a:sym typeface="Canva Sans Bold"/>
            </a:endParaRPr>
          </a:p>
          <a:p>
            <a:pPr algn="l">
              <a:lnSpc>
                <a:spcPts val="2800"/>
              </a:lnSpc>
            </a:pPr>
            <a:endParaRPr lang="en-US" sz="2000" b="1">
              <a:solidFill>
                <a:srgbClr val="000000"/>
              </a:solidFill>
              <a:latin typeface="Canva Sans Bold"/>
              <a:ea typeface="Canva Sans Bold"/>
              <a:cs typeface="Canva Sans Bold"/>
              <a:sym typeface="Canva Sans Bold"/>
            </a:endParaRPr>
          </a:p>
          <a:p>
            <a:pPr algn="l">
              <a:lnSpc>
                <a:spcPts val="2800"/>
              </a:lnSpc>
            </a:pPr>
            <a:endParaRPr lang="en-US" sz="2000" b="1">
              <a:solidFill>
                <a:srgbClr val="000000"/>
              </a:solidFill>
              <a:latin typeface="Canva Sans Bold"/>
              <a:ea typeface="Canva Sans Bold"/>
              <a:cs typeface="Canva Sans Bold"/>
              <a:sym typeface="Canva Sans Bold"/>
            </a:endParaRPr>
          </a:p>
          <a:p>
            <a:pPr algn="l">
              <a:lnSpc>
                <a:spcPts val="2800"/>
              </a:lnSpc>
            </a:pPr>
            <a:endParaRPr lang="en-US" sz="2000" b="1">
              <a:solidFill>
                <a:srgbClr val="000000"/>
              </a:solidFill>
              <a:latin typeface="Canva Sans Bold"/>
              <a:ea typeface="Canva Sans Bold"/>
              <a:cs typeface="Canva Sans Bold"/>
              <a:sym typeface="Canva Sans Bold"/>
            </a:endParaRPr>
          </a:p>
          <a:p>
            <a:pPr algn="l">
              <a:lnSpc>
                <a:spcPts val="2800"/>
              </a:lnSpc>
            </a:pPr>
            <a:endParaRPr lang="en-US" sz="2000" b="1">
              <a:solidFill>
                <a:srgbClr val="000000"/>
              </a:solidFill>
              <a:latin typeface="Canva Sans Bold"/>
              <a:ea typeface="Canva Sans Bold"/>
              <a:cs typeface="Canva Sans Bold"/>
              <a:sym typeface="Canva Sans Bold"/>
            </a:endParaRPr>
          </a:p>
          <a:p>
            <a:pPr algn="l">
              <a:lnSpc>
                <a:spcPts val="2800"/>
              </a:lnSpc>
            </a:pPr>
            <a:endParaRPr lang="en-US" sz="2000" b="1">
              <a:solidFill>
                <a:srgbClr val="000000"/>
              </a:solidFill>
              <a:latin typeface="Canva Sans Bold"/>
              <a:ea typeface="Canva Sans Bold"/>
              <a:cs typeface="Canva Sans Bold"/>
              <a:sym typeface="Canva Sans Bold"/>
            </a:endParaRPr>
          </a:p>
        </p:txBody>
      </p:sp>
      <p:sp>
        <p:nvSpPr>
          <p:cNvPr id="6" name="TextBox 6"/>
          <p:cNvSpPr txBox="1"/>
          <p:nvPr/>
        </p:nvSpPr>
        <p:spPr>
          <a:xfrm>
            <a:off x="1028700" y="2307692"/>
            <a:ext cx="9976813" cy="5657215"/>
          </a:xfrm>
          <a:prstGeom prst="rect">
            <a:avLst/>
          </a:prstGeom>
        </p:spPr>
        <p:txBody>
          <a:bodyPr lIns="0" tIns="0" rIns="0" bIns="0" rtlCol="0" anchor="t">
            <a:spAutoFit/>
          </a:bodyPr>
          <a:lstStyle/>
          <a:p>
            <a:pPr algn="l">
              <a:lnSpc>
                <a:spcPts val="2659"/>
              </a:lnSpc>
              <a:spcBef>
                <a:spcPct val="0"/>
              </a:spcBef>
            </a:pPr>
            <a:r>
              <a:rPr lang="en-US" sz="1899">
                <a:solidFill>
                  <a:srgbClr val="000000"/>
                </a:solidFill>
                <a:latin typeface="Canva Sans"/>
                <a:ea typeface="Canva Sans"/>
                <a:cs typeface="Canva Sans"/>
                <a:sym typeface="Canva Sans"/>
              </a:rPr>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 Donec pede justo, fringilla vel, aliquet nec, vulputate eget, arcu. In enim justo, rhoncus ut, imperdiet a, venenatis vitae, justo. Nullam dictum felis eu pede mollis pretium. Integer tincidunt. Cras dapibus. Vivamus elementum semper nisi. Aenean vulputate eleifend tellus. Aenean leo ligula, porttitor eu, consequat vitae, eleifend ac, enim. Aliquam lorem ante, dapibus in, viverra quis, feugiat a, tellus. Phasellus viverra nulla ut metus varius laoreet. Quisque rutrum. Aenean imperdiet. Etiam ultricies nisi vel augue. Curabitur ullamcorper ultricies nisi. Nam eget dui. Etiam rhoncus. Maecenas tempus, tellus eget condimentum rhoncus, sem quam semper libero, sit amet adipiscing sem neque sed ipsum. Nam quam nunc, blandit vel, luctus pulvinar, hendrerit id, lorem. Maecenas nec odio et ante tincidunt tempus. Donec vitae sapien ut libero venenatis faucibus. Nullam quis ante. Etiam sit amet orci eget eros faucibus tincidunt. Duis leo. Sed fringilla mauris sit amet nibh. Donec sodales sagittis magna. Sed consequat, leo eget bibendum sodales, augue velit cursus nunc,</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AF1FA"/>
        </a:solidFill>
        <a:effectLst/>
      </p:bgPr>
    </p:bg>
    <p:spTree>
      <p:nvGrpSpPr>
        <p:cNvPr id="1" name=""/>
        <p:cNvGrpSpPr/>
        <p:nvPr/>
      </p:nvGrpSpPr>
      <p:grpSpPr>
        <a:xfrm>
          <a:off x="0" y="0"/>
          <a:ext cx="0" cy="0"/>
          <a:chOff x="0" y="0"/>
          <a:chExt cx="0" cy="0"/>
        </a:xfrm>
      </p:grpSpPr>
      <p:sp>
        <p:nvSpPr>
          <p:cNvPr id="2" name="Freeform 2"/>
          <p:cNvSpPr/>
          <p:nvPr/>
        </p:nvSpPr>
        <p:spPr>
          <a:xfrm rot="-10800000">
            <a:off x="-1809214" y="-274320"/>
            <a:ext cx="20097214" cy="10835640"/>
          </a:xfrm>
          <a:custGeom>
            <a:avLst/>
            <a:gdLst/>
            <a:ahLst/>
            <a:cxnLst/>
            <a:rect l="l" t="t" r="r" b="b"/>
            <a:pathLst>
              <a:path w="20097214" h="10835640">
                <a:moveTo>
                  <a:pt x="0" y="0"/>
                </a:moveTo>
                <a:lnTo>
                  <a:pt x="20097214" y="0"/>
                </a:lnTo>
                <a:lnTo>
                  <a:pt x="20097214" y="10835640"/>
                </a:lnTo>
                <a:lnTo>
                  <a:pt x="0" y="10835640"/>
                </a:lnTo>
                <a:lnTo>
                  <a:pt x="0" y="0"/>
                </a:lnTo>
                <a:close/>
              </a:path>
            </a:pathLst>
          </a:custGeom>
          <a:blipFill>
            <a:blip r:embed="rId2"/>
            <a:stretch>
              <a:fillRect t="-4946" b="-4946"/>
            </a:stretch>
          </a:blipFill>
        </p:spPr>
        <p:txBody>
          <a:bodyPr/>
          <a:lstStyle/>
          <a:p>
            <a:endParaRPr lang="en-US"/>
          </a:p>
        </p:txBody>
      </p:sp>
      <p:sp>
        <p:nvSpPr>
          <p:cNvPr id="3" name="Freeform 3"/>
          <p:cNvSpPr/>
          <p:nvPr/>
        </p:nvSpPr>
        <p:spPr>
          <a:xfrm>
            <a:off x="12335815" y="8420966"/>
            <a:ext cx="4923485" cy="1187522"/>
          </a:xfrm>
          <a:custGeom>
            <a:avLst/>
            <a:gdLst/>
            <a:ahLst/>
            <a:cxnLst/>
            <a:rect l="l" t="t" r="r" b="b"/>
            <a:pathLst>
              <a:path w="4923485" h="1187522">
                <a:moveTo>
                  <a:pt x="0" y="0"/>
                </a:moveTo>
                <a:lnTo>
                  <a:pt x="4923485" y="0"/>
                </a:lnTo>
                <a:lnTo>
                  <a:pt x="4923485" y="1187522"/>
                </a:lnTo>
                <a:lnTo>
                  <a:pt x="0" y="1187522"/>
                </a:lnTo>
                <a:lnTo>
                  <a:pt x="0" y="0"/>
                </a:lnTo>
                <a:close/>
              </a:path>
            </a:pathLst>
          </a:custGeom>
          <a:blipFill>
            <a:blip r:embed="rId3"/>
            <a:stretch>
              <a:fillRect/>
            </a:stretch>
          </a:blipFill>
        </p:spPr>
        <p:txBody>
          <a:bodyPr/>
          <a:lstStyle/>
          <a:p>
            <a:endParaRPr lang="en-US"/>
          </a:p>
        </p:txBody>
      </p:sp>
      <p:sp>
        <p:nvSpPr>
          <p:cNvPr id="4" name="TextBox 4"/>
          <p:cNvSpPr txBox="1"/>
          <p:nvPr/>
        </p:nvSpPr>
        <p:spPr>
          <a:xfrm>
            <a:off x="10353285" y="962025"/>
            <a:ext cx="6906015" cy="596900"/>
          </a:xfrm>
          <a:prstGeom prst="rect">
            <a:avLst/>
          </a:prstGeom>
        </p:spPr>
        <p:txBody>
          <a:bodyPr lIns="0" tIns="0" rIns="0" bIns="0" rtlCol="0" anchor="t">
            <a:spAutoFit/>
          </a:bodyPr>
          <a:lstStyle/>
          <a:p>
            <a:pPr algn="r">
              <a:lnSpc>
                <a:spcPts val="4900"/>
              </a:lnSpc>
            </a:pPr>
            <a:r>
              <a:rPr lang="en-US" sz="3500" b="1">
                <a:solidFill>
                  <a:srgbClr val="000000"/>
                </a:solidFill>
                <a:latin typeface="Canva Sans Bold"/>
                <a:ea typeface="Canva Sans Bold"/>
                <a:cs typeface="Canva Sans Bold"/>
                <a:sym typeface="Canva Sans Bold"/>
              </a:rPr>
              <a:t>Titre ici</a:t>
            </a:r>
          </a:p>
        </p:txBody>
      </p:sp>
      <p:sp>
        <p:nvSpPr>
          <p:cNvPr id="5" name="TextBox 5"/>
          <p:cNvSpPr txBox="1"/>
          <p:nvPr/>
        </p:nvSpPr>
        <p:spPr>
          <a:xfrm>
            <a:off x="9395444" y="1593450"/>
            <a:ext cx="7863856" cy="349250"/>
          </a:xfrm>
          <a:prstGeom prst="rect">
            <a:avLst/>
          </a:prstGeom>
        </p:spPr>
        <p:txBody>
          <a:bodyPr lIns="0" tIns="0" rIns="0" bIns="0" rtlCol="0" anchor="t">
            <a:spAutoFit/>
          </a:bodyPr>
          <a:lstStyle/>
          <a:p>
            <a:pPr algn="r">
              <a:lnSpc>
                <a:spcPts val="2800"/>
              </a:lnSpc>
            </a:pPr>
            <a:r>
              <a:rPr lang="en-US" sz="2000" b="1">
                <a:solidFill>
                  <a:srgbClr val="000000"/>
                </a:solidFill>
                <a:latin typeface="Canva Sans Bold"/>
                <a:ea typeface="Canva Sans Bold"/>
                <a:cs typeface="Canva Sans Bold"/>
                <a:sym typeface="Canva Sans Bold"/>
              </a:rPr>
              <a:t>Sous-texte ici</a:t>
            </a:r>
          </a:p>
        </p:txBody>
      </p:sp>
      <p:sp>
        <p:nvSpPr>
          <p:cNvPr id="6" name="TextBox 6"/>
          <p:cNvSpPr txBox="1"/>
          <p:nvPr/>
        </p:nvSpPr>
        <p:spPr>
          <a:xfrm>
            <a:off x="7282487" y="2335126"/>
            <a:ext cx="9976813" cy="5657215"/>
          </a:xfrm>
          <a:prstGeom prst="rect">
            <a:avLst/>
          </a:prstGeom>
        </p:spPr>
        <p:txBody>
          <a:bodyPr lIns="0" tIns="0" rIns="0" bIns="0" rtlCol="0" anchor="t">
            <a:spAutoFit/>
          </a:bodyPr>
          <a:lstStyle/>
          <a:p>
            <a:pPr algn="r">
              <a:lnSpc>
                <a:spcPts val="2659"/>
              </a:lnSpc>
              <a:spcBef>
                <a:spcPct val="0"/>
              </a:spcBef>
            </a:pPr>
            <a:r>
              <a:rPr lang="en-US" sz="1899">
                <a:solidFill>
                  <a:srgbClr val="000000"/>
                </a:solidFill>
                <a:latin typeface="Canva Sans"/>
                <a:ea typeface="Canva Sans"/>
                <a:cs typeface="Canva Sans"/>
                <a:sym typeface="Canva Sans"/>
              </a:rPr>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 Donec pede justo, fringilla vel, aliquet nec, vulputate eget, arcu. In enim justo, rhoncus ut, imperdiet a, venenatis vitae, justo. Nullam dictum felis eu pede mollis pretium. Integer tincidunt. Cras dapibus. Vivamus elementum semper nisi. Aenean vulputate eleifend tellus. Aenean leo ligula, porttitor eu, consequat vitae, eleifend ac, enim. Aliquam lorem ante, dapibus in, viverra quis, feugiat a, tellus. Phasellus viverra nulla ut metus varius laoreet. Quisque rutrum. Aenean imperdiet. Etiam ultricies nisi vel augue. Curabitur ullamcorper ultricies nisi. Nam eget dui. Etiam rhoncus. Maecenas tempus, tellus eget condimentum rhoncus, sem quam semper libero, sit amet adipiscing sem neque sed ipsum. Nam quam nunc, blandit vel, luctus pulvinar, hendrerit id, lorem. Maecenas nec odio et ante tincidunt tempus. Donec vitae sapien ut libero venenatis faucibus. Nullam quis ante. Etiam sit amet orci eget eros faucibus tincidunt. Duis leo. Sed fringilla mauris sit amet nibh. Donec sodales sagittis magna. Sed consequat, leo eget bibendum sodales, augue velit cursus nunc,</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AF1FA"/>
        </a:solidFill>
        <a:effectLst/>
      </p:bgPr>
    </p:bg>
    <p:spTree>
      <p:nvGrpSpPr>
        <p:cNvPr id="1" name=""/>
        <p:cNvGrpSpPr/>
        <p:nvPr/>
      </p:nvGrpSpPr>
      <p:grpSpPr>
        <a:xfrm>
          <a:off x="0" y="0"/>
          <a:ext cx="0" cy="0"/>
          <a:chOff x="0" y="0"/>
          <a:chExt cx="0" cy="0"/>
        </a:xfrm>
      </p:grpSpPr>
      <p:sp>
        <p:nvSpPr>
          <p:cNvPr id="2" name="Freeform 2"/>
          <p:cNvSpPr/>
          <p:nvPr/>
        </p:nvSpPr>
        <p:spPr>
          <a:xfrm>
            <a:off x="0" y="-274320"/>
            <a:ext cx="18288000" cy="10835640"/>
          </a:xfrm>
          <a:custGeom>
            <a:avLst/>
            <a:gdLst/>
            <a:ahLst/>
            <a:cxnLst/>
            <a:rect l="l" t="t" r="r" b="b"/>
            <a:pathLst>
              <a:path w="18288000" h="10835640">
                <a:moveTo>
                  <a:pt x="0" y="0"/>
                </a:moveTo>
                <a:lnTo>
                  <a:pt x="18288000" y="0"/>
                </a:lnTo>
                <a:lnTo>
                  <a:pt x="18288000" y="10835640"/>
                </a:lnTo>
                <a:lnTo>
                  <a:pt x="0" y="10835640"/>
                </a:lnTo>
                <a:lnTo>
                  <a:pt x="0" y="0"/>
                </a:lnTo>
                <a:close/>
              </a:path>
            </a:pathLst>
          </a:custGeom>
          <a:blipFill>
            <a:blip r:embed="rId2"/>
            <a:stretch>
              <a:fillRect/>
            </a:stretch>
          </a:blipFill>
        </p:spPr>
        <p:txBody>
          <a:bodyPr/>
          <a:lstStyle/>
          <a:p>
            <a:endParaRPr lang="en-US"/>
          </a:p>
        </p:txBody>
      </p:sp>
      <p:sp>
        <p:nvSpPr>
          <p:cNvPr id="3" name="TextBox 3"/>
          <p:cNvSpPr txBox="1"/>
          <p:nvPr/>
        </p:nvSpPr>
        <p:spPr>
          <a:xfrm>
            <a:off x="5968268" y="4416044"/>
            <a:ext cx="6351463" cy="1539875"/>
          </a:xfrm>
          <a:prstGeom prst="rect">
            <a:avLst/>
          </a:prstGeom>
        </p:spPr>
        <p:txBody>
          <a:bodyPr lIns="0" tIns="0" rIns="0" bIns="0" rtlCol="0" anchor="t">
            <a:spAutoFit/>
          </a:bodyPr>
          <a:lstStyle/>
          <a:p>
            <a:pPr algn="ctr">
              <a:lnSpc>
                <a:spcPts val="6099"/>
              </a:lnSpc>
            </a:pPr>
            <a:r>
              <a:rPr lang="en-US" sz="4999" b="1">
                <a:solidFill>
                  <a:srgbClr val="194080"/>
                </a:solidFill>
                <a:latin typeface="Canva Sans Bold"/>
                <a:ea typeface="Canva Sans Bold"/>
                <a:cs typeface="Canva Sans Bold"/>
                <a:sym typeface="Canva Sans Bold"/>
              </a:rPr>
              <a:t>Pour en savoir plus : </a:t>
            </a:r>
          </a:p>
          <a:p>
            <a:pPr algn="ctr">
              <a:lnSpc>
                <a:spcPts val="6099"/>
              </a:lnSpc>
            </a:pPr>
            <a:r>
              <a:rPr lang="en-US" sz="4999" b="1">
                <a:solidFill>
                  <a:srgbClr val="194080"/>
                </a:solidFill>
                <a:latin typeface="Canva Sans Bold"/>
                <a:ea typeface="Canva Sans Bold"/>
                <a:cs typeface="Canva Sans Bold"/>
                <a:sym typeface="Canva Sans Bold"/>
              </a:rPr>
              <a:t>spiritualcare.ca</a:t>
            </a:r>
          </a:p>
        </p:txBody>
      </p:sp>
      <p:sp>
        <p:nvSpPr>
          <p:cNvPr id="4" name="Freeform 4"/>
          <p:cNvSpPr/>
          <p:nvPr/>
        </p:nvSpPr>
        <p:spPr>
          <a:xfrm>
            <a:off x="6682257" y="3042322"/>
            <a:ext cx="4923485" cy="1187522"/>
          </a:xfrm>
          <a:custGeom>
            <a:avLst/>
            <a:gdLst/>
            <a:ahLst/>
            <a:cxnLst/>
            <a:rect l="l" t="t" r="r" b="b"/>
            <a:pathLst>
              <a:path w="4923485" h="1187522">
                <a:moveTo>
                  <a:pt x="0" y="0"/>
                </a:moveTo>
                <a:lnTo>
                  <a:pt x="4923486" y="0"/>
                </a:lnTo>
                <a:lnTo>
                  <a:pt x="4923486" y="1187522"/>
                </a:lnTo>
                <a:lnTo>
                  <a:pt x="0" y="1187522"/>
                </a:lnTo>
                <a:lnTo>
                  <a:pt x="0" y="0"/>
                </a:lnTo>
                <a:close/>
              </a:path>
            </a:pathLst>
          </a:custGeom>
          <a:blipFill>
            <a:blip r:embed="rId3"/>
            <a:stretch>
              <a:fillRect/>
            </a:stretch>
          </a:blipFill>
        </p:spPr>
        <p:txBody>
          <a:bodyPr/>
          <a:lstStyle/>
          <a:p>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837</Words>
  <Application>Microsoft Macintosh PowerPoint</Application>
  <PresentationFormat>Custom</PresentationFormat>
  <Paragraphs>39</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Calibri</vt:lpstr>
      <vt:lpstr>Canva Sans Bold</vt:lpstr>
      <vt:lpstr>Canva Sans</vt:lpstr>
      <vt:lpstr>Canva Sans Medium</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SHAW Campaign Powerpoint ToolKit FR</dc:title>
  <cp:lastModifiedBy>Sarah Borrett</cp:lastModifiedBy>
  <cp:revision>2</cp:revision>
  <dcterms:created xsi:type="dcterms:W3CDTF">2006-08-16T00:00:00Z</dcterms:created>
  <dcterms:modified xsi:type="dcterms:W3CDTF">2025-10-07T17:11:36Z</dcterms:modified>
  <dc:identifier>DAG0xuNta8w</dc:identifier>
</cp:coreProperties>
</file>